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07" r:id="rId3"/>
    <p:sldId id="259" r:id="rId4"/>
    <p:sldId id="296" r:id="rId5"/>
    <p:sldId id="260" r:id="rId6"/>
    <p:sldId id="261" r:id="rId7"/>
    <p:sldId id="262" r:id="rId8"/>
    <p:sldId id="306" r:id="rId9"/>
    <p:sldId id="263" r:id="rId10"/>
    <p:sldId id="264" r:id="rId11"/>
    <p:sldId id="299" r:id="rId12"/>
    <p:sldId id="265" r:id="rId13"/>
    <p:sldId id="300" r:id="rId14"/>
    <p:sldId id="301" r:id="rId15"/>
    <p:sldId id="302" r:id="rId16"/>
    <p:sldId id="297" r:id="rId17"/>
    <p:sldId id="303" r:id="rId18"/>
    <p:sldId id="267" r:id="rId19"/>
    <p:sldId id="275" r:id="rId20"/>
    <p:sldId id="258" r:id="rId21"/>
    <p:sldId id="280" r:id="rId22"/>
    <p:sldId id="281" r:id="rId23"/>
    <p:sldId id="277" r:id="rId24"/>
    <p:sldId id="278" r:id="rId25"/>
    <p:sldId id="279" r:id="rId26"/>
    <p:sldId id="282" r:id="rId27"/>
    <p:sldId id="285" r:id="rId28"/>
    <p:sldId id="286" r:id="rId29"/>
    <p:sldId id="287" r:id="rId30"/>
    <p:sldId id="304" r:id="rId31"/>
    <p:sldId id="290" r:id="rId32"/>
    <p:sldId id="291" r:id="rId33"/>
    <p:sldId id="305" r:id="rId34"/>
    <p:sldId id="294" r:id="rId35"/>
    <p:sldId id="29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196" autoAdjust="0"/>
  </p:normalViewPr>
  <p:slideViewPr>
    <p:cSldViewPr>
      <p:cViewPr varScale="1">
        <p:scale>
          <a:sx n="70" d="100"/>
          <a:sy n="70" d="100"/>
        </p:scale>
        <p:origin x="1386"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71069A-55A9-46AE-96F8-057360241E11}" type="datetimeFigureOut">
              <a:rPr lang="en-US" smtClean="0"/>
              <a:pPr/>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39C36-1823-45B3-827E-CF656AADED0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71069A-55A9-46AE-96F8-057360241E11}" type="datetimeFigureOut">
              <a:rPr lang="en-US" smtClean="0"/>
              <a:pPr/>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39C36-1823-45B3-827E-CF656AADED0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71069A-55A9-46AE-96F8-057360241E11}" type="datetimeFigureOut">
              <a:rPr lang="en-US" smtClean="0"/>
              <a:pPr/>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39C36-1823-45B3-827E-CF656AADED0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4455CFCF-49C9-5249-B4B9-DC3418D7405D}"/>
              </a:ext>
            </a:extLst>
          </p:cNvPr>
          <p:cNvSpPr>
            <a:spLocks noGrp="1"/>
          </p:cNvSpPr>
          <p:nvPr>
            <p:ph type="pic" sz="quarter" idx="14"/>
          </p:nvPr>
        </p:nvSpPr>
        <p:spPr>
          <a:xfrm>
            <a:off x="0" y="-1"/>
            <a:ext cx="9144000" cy="6858001"/>
          </a:xfrm>
          <a:prstGeom prst="rect">
            <a:avLst/>
          </a:prstGeom>
          <a:solidFill>
            <a:schemeClr val="bg1"/>
          </a:solidFill>
          <a:effectLst/>
        </p:spPr>
        <p:txBody>
          <a:bodyPr wrap="square">
            <a:noAutofit/>
          </a:bodyPr>
          <a:lstStyle>
            <a:lvl1pPr marL="0" indent="0">
              <a:buNone/>
              <a:defRPr sz="1200" b="0" i="0">
                <a:ln>
                  <a:noFill/>
                </a:ln>
                <a:solidFill>
                  <a:schemeClr val="tx2"/>
                </a:solidFill>
                <a:latin typeface="Libre Franklin Light" pitchFamily="2" charset="77"/>
                <a:ea typeface="Roboto Regular" charset="0"/>
                <a:cs typeface="Rubik Light" panose="02000604000000020004" pitchFamily="2" charset="-79"/>
              </a:defRPr>
            </a:lvl1pPr>
          </a:lstStyle>
          <a:p>
            <a:endParaRPr lang="en-US" dirty="0"/>
          </a:p>
        </p:txBody>
      </p:sp>
    </p:spTree>
    <p:extLst>
      <p:ext uri="{BB962C8B-B14F-4D97-AF65-F5344CB8AC3E}">
        <p14:creationId xmlns:p14="http://schemas.microsoft.com/office/powerpoint/2010/main" val="1407474561"/>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ms-M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ms-MY"/>
          </a:p>
        </p:txBody>
      </p:sp>
      <p:sp>
        <p:nvSpPr>
          <p:cNvPr id="4" name="Date Placeholder 3"/>
          <p:cNvSpPr>
            <a:spLocks noGrp="1"/>
          </p:cNvSpPr>
          <p:nvPr>
            <p:ph type="dt" sz="half" idx="10"/>
          </p:nvPr>
        </p:nvSpPr>
        <p:spPr/>
        <p:txBody>
          <a:bodyPr/>
          <a:lstStyle/>
          <a:p>
            <a:fld id="{2CBB196B-95E8-495D-A855-B6DF758DBCF3}" type="datetimeFigureOut">
              <a:rPr lang="ms-MY" smtClean="0">
                <a:solidFill>
                  <a:prstClr val="black">
                    <a:tint val="75000"/>
                  </a:prstClr>
                </a:solidFill>
              </a:rPr>
              <a:pPr/>
              <a:t>29/04/2021</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1825907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2CBB196B-95E8-495D-A855-B6DF758DBCF3}" type="datetimeFigureOut">
              <a:rPr lang="ms-MY" smtClean="0">
                <a:solidFill>
                  <a:prstClr val="black">
                    <a:tint val="75000"/>
                  </a:prstClr>
                </a:solidFill>
              </a:rPr>
              <a:pPr/>
              <a:t>29/04/2021</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1479102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ms-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BB196B-95E8-495D-A855-B6DF758DBCF3}" type="datetimeFigureOut">
              <a:rPr lang="ms-MY" smtClean="0">
                <a:solidFill>
                  <a:prstClr val="black">
                    <a:tint val="75000"/>
                  </a:prstClr>
                </a:solidFill>
              </a:rPr>
              <a:pPr/>
              <a:t>29/04/2021</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1644120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5" name="Date Placeholder 4"/>
          <p:cNvSpPr>
            <a:spLocks noGrp="1"/>
          </p:cNvSpPr>
          <p:nvPr>
            <p:ph type="dt" sz="half" idx="10"/>
          </p:nvPr>
        </p:nvSpPr>
        <p:spPr/>
        <p:txBody>
          <a:bodyPr/>
          <a:lstStyle/>
          <a:p>
            <a:fld id="{2CBB196B-95E8-495D-A855-B6DF758DBCF3}" type="datetimeFigureOut">
              <a:rPr lang="ms-MY" smtClean="0">
                <a:solidFill>
                  <a:prstClr val="black">
                    <a:tint val="75000"/>
                  </a:prstClr>
                </a:solidFill>
              </a:rPr>
              <a:pPr/>
              <a:t>29/04/2021</a:t>
            </a:fld>
            <a:endParaRPr lang="ms-MY">
              <a:solidFill>
                <a:prstClr val="black">
                  <a:tint val="75000"/>
                </a:prstClr>
              </a:solidFill>
            </a:endParaRPr>
          </a:p>
        </p:txBody>
      </p:sp>
      <p:sp>
        <p:nvSpPr>
          <p:cNvPr id="6" name="Footer Placeholder 5"/>
          <p:cNvSpPr>
            <a:spLocks noGrp="1"/>
          </p:cNvSpPr>
          <p:nvPr>
            <p:ph type="ftr" sz="quarter" idx="11"/>
          </p:nvPr>
        </p:nvSpPr>
        <p:spPr/>
        <p:txBody>
          <a:bodyPr/>
          <a:lstStyle/>
          <a:p>
            <a:endParaRPr lang="ms-MY">
              <a:solidFill>
                <a:prstClr val="black">
                  <a:tint val="75000"/>
                </a:prstClr>
              </a:solidFill>
            </a:endParaRPr>
          </a:p>
        </p:txBody>
      </p:sp>
      <p:sp>
        <p:nvSpPr>
          <p:cNvPr id="7" name="Slide Number Placeholder 6"/>
          <p:cNvSpPr>
            <a:spLocks noGrp="1"/>
          </p:cNvSpPr>
          <p:nvPr>
            <p:ph type="sldNum" sz="quarter" idx="12"/>
          </p:nvPr>
        </p:nvSpPr>
        <p:spPr/>
        <p:txBody>
          <a:body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43284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ms-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7" name="Date Placeholder 6"/>
          <p:cNvSpPr>
            <a:spLocks noGrp="1"/>
          </p:cNvSpPr>
          <p:nvPr>
            <p:ph type="dt" sz="half" idx="10"/>
          </p:nvPr>
        </p:nvSpPr>
        <p:spPr/>
        <p:txBody>
          <a:bodyPr/>
          <a:lstStyle/>
          <a:p>
            <a:fld id="{2CBB196B-95E8-495D-A855-B6DF758DBCF3}" type="datetimeFigureOut">
              <a:rPr lang="ms-MY" smtClean="0">
                <a:solidFill>
                  <a:prstClr val="black">
                    <a:tint val="75000"/>
                  </a:prstClr>
                </a:solidFill>
              </a:rPr>
              <a:pPr/>
              <a:t>29/04/2021</a:t>
            </a:fld>
            <a:endParaRPr lang="ms-MY">
              <a:solidFill>
                <a:prstClr val="black">
                  <a:tint val="75000"/>
                </a:prstClr>
              </a:solidFill>
            </a:endParaRPr>
          </a:p>
        </p:txBody>
      </p:sp>
      <p:sp>
        <p:nvSpPr>
          <p:cNvPr id="8" name="Footer Placeholder 7"/>
          <p:cNvSpPr>
            <a:spLocks noGrp="1"/>
          </p:cNvSpPr>
          <p:nvPr>
            <p:ph type="ftr" sz="quarter" idx="11"/>
          </p:nvPr>
        </p:nvSpPr>
        <p:spPr/>
        <p:txBody>
          <a:bodyPr/>
          <a:lstStyle/>
          <a:p>
            <a:endParaRPr lang="ms-MY">
              <a:solidFill>
                <a:prstClr val="black">
                  <a:tint val="75000"/>
                </a:prstClr>
              </a:solidFill>
            </a:endParaRPr>
          </a:p>
        </p:txBody>
      </p:sp>
      <p:sp>
        <p:nvSpPr>
          <p:cNvPr id="9" name="Slide Number Placeholder 8"/>
          <p:cNvSpPr>
            <a:spLocks noGrp="1"/>
          </p:cNvSpPr>
          <p:nvPr>
            <p:ph type="sldNum" sz="quarter" idx="12"/>
          </p:nvPr>
        </p:nvSpPr>
        <p:spPr/>
        <p:txBody>
          <a:body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11650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Date Placeholder 2"/>
          <p:cNvSpPr>
            <a:spLocks noGrp="1"/>
          </p:cNvSpPr>
          <p:nvPr>
            <p:ph type="dt" sz="half" idx="10"/>
          </p:nvPr>
        </p:nvSpPr>
        <p:spPr/>
        <p:txBody>
          <a:bodyPr/>
          <a:lstStyle/>
          <a:p>
            <a:fld id="{2CBB196B-95E8-495D-A855-B6DF758DBCF3}" type="datetimeFigureOut">
              <a:rPr lang="ms-MY" smtClean="0">
                <a:solidFill>
                  <a:prstClr val="black">
                    <a:tint val="75000"/>
                  </a:prstClr>
                </a:solidFill>
              </a:rPr>
              <a:pPr/>
              <a:t>29/04/2021</a:t>
            </a:fld>
            <a:endParaRPr lang="ms-MY">
              <a:solidFill>
                <a:prstClr val="black">
                  <a:tint val="75000"/>
                </a:prstClr>
              </a:solidFill>
            </a:endParaRPr>
          </a:p>
        </p:txBody>
      </p:sp>
      <p:sp>
        <p:nvSpPr>
          <p:cNvPr id="4" name="Footer Placeholder 3"/>
          <p:cNvSpPr>
            <a:spLocks noGrp="1"/>
          </p:cNvSpPr>
          <p:nvPr>
            <p:ph type="ftr" sz="quarter" idx="11"/>
          </p:nvPr>
        </p:nvSpPr>
        <p:spPr/>
        <p:txBody>
          <a:bodyPr/>
          <a:lstStyle/>
          <a:p>
            <a:endParaRPr lang="ms-MY">
              <a:solidFill>
                <a:prstClr val="black">
                  <a:tint val="75000"/>
                </a:prstClr>
              </a:solidFill>
            </a:endParaRPr>
          </a:p>
        </p:txBody>
      </p:sp>
      <p:sp>
        <p:nvSpPr>
          <p:cNvPr id="5" name="Slide Number Placeholder 4"/>
          <p:cNvSpPr>
            <a:spLocks noGrp="1"/>
          </p:cNvSpPr>
          <p:nvPr>
            <p:ph type="sldNum" sz="quarter" idx="12"/>
          </p:nvPr>
        </p:nvSpPr>
        <p:spPr/>
        <p:txBody>
          <a:body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238526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B196B-95E8-495D-A855-B6DF758DBCF3}" type="datetimeFigureOut">
              <a:rPr lang="ms-MY" smtClean="0">
                <a:solidFill>
                  <a:prstClr val="black">
                    <a:tint val="75000"/>
                  </a:prstClr>
                </a:solidFill>
              </a:rPr>
              <a:pPr/>
              <a:t>29/04/2021</a:t>
            </a:fld>
            <a:endParaRPr lang="ms-MY">
              <a:solidFill>
                <a:prstClr val="black">
                  <a:tint val="75000"/>
                </a:prstClr>
              </a:solidFill>
            </a:endParaRPr>
          </a:p>
        </p:txBody>
      </p:sp>
      <p:sp>
        <p:nvSpPr>
          <p:cNvPr id="3" name="Footer Placeholder 2"/>
          <p:cNvSpPr>
            <a:spLocks noGrp="1"/>
          </p:cNvSpPr>
          <p:nvPr>
            <p:ph type="ftr" sz="quarter" idx="11"/>
          </p:nvPr>
        </p:nvSpPr>
        <p:spPr/>
        <p:txBody>
          <a:bodyPr/>
          <a:lstStyle/>
          <a:p>
            <a:endParaRPr lang="ms-MY">
              <a:solidFill>
                <a:prstClr val="black">
                  <a:tint val="75000"/>
                </a:prstClr>
              </a:solidFill>
            </a:endParaRPr>
          </a:p>
        </p:txBody>
      </p:sp>
      <p:sp>
        <p:nvSpPr>
          <p:cNvPr id="4" name="Slide Number Placeholder 3"/>
          <p:cNvSpPr>
            <a:spLocks noGrp="1"/>
          </p:cNvSpPr>
          <p:nvPr>
            <p:ph type="sldNum" sz="quarter" idx="12"/>
          </p:nvPr>
        </p:nvSpPr>
        <p:spPr/>
        <p:txBody>
          <a:body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282520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71069A-55A9-46AE-96F8-057360241E11}" type="datetimeFigureOut">
              <a:rPr lang="en-US" smtClean="0"/>
              <a:pPr/>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39C36-1823-45B3-827E-CF656AADED0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ms-M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BB196B-95E8-495D-A855-B6DF758DBCF3}" type="datetimeFigureOut">
              <a:rPr lang="ms-MY" smtClean="0">
                <a:solidFill>
                  <a:prstClr val="black">
                    <a:tint val="75000"/>
                  </a:prstClr>
                </a:solidFill>
              </a:rPr>
              <a:pPr/>
              <a:t>29/04/2021</a:t>
            </a:fld>
            <a:endParaRPr lang="ms-MY">
              <a:solidFill>
                <a:prstClr val="black">
                  <a:tint val="75000"/>
                </a:prstClr>
              </a:solidFill>
            </a:endParaRPr>
          </a:p>
        </p:txBody>
      </p:sp>
      <p:sp>
        <p:nvSpPr>
          <p:cNvPr id="6" name="Footer Placeholder 5"/>
          <p:cNvSpPr>
            <a:spLocks noGrp="1"/>
          </p:cNvSpPr>
          <p:nvPr>
            <p:ph type="ftr" sz="quarter" idx="11"/>
          </p:nvPr>
        </p:nvSpPr>
        <p:spPr/>
        <p:txBody>
          <a:bodyPr/>
          <a:lstStyle/>
          <a:p>
            <a:endParaRPr lang="ms-MY">
              <a:solidFill>
                <a:prstClr val="black">
                  <a:tint val="75000"/>
                </a:prstClr>
              </a:solidFill>
            </a:endParaRPr>
          </a:p>
        </p:txBody>
      </p:sp>
      <p:sp>
        <p:nvSpPr>
          <p:cNvPr id="7" name="Slide Number Placeholder 6"/>
          <p:cNvSpPr>
            <a:spLocks noGrp="1"/>
          </p:cNvSpPr>
          <p:nvPr>
            <p:ph type="sldNum" sz="quarter" idx="12"/>
          </p:nvPr>
        </p:nvSpPr>
        <p:spPr/>
        <p:txBody>
          <a:body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947429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ms-M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ms-MY"/>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BB196B-95E8-495D-A855-B6DF758DBCF3}" type="datetimeFigureOut">
              <a:rPr lang="ms-MY" smtClean="0">
                <a:solidFill>
                  <a:prstClr val="black">
                    <a:tint val="75000"/>
                  </a:prstClr>
                </a:solidFill>
              </a:rPr>
              <a:pPr/>
              <a:t>29/04/2021</a:t>
            </a:fld>
            <a:endParaRPr lang="ms-MY">
              <a:solidFill>
                <a:prstClr val="black">
                  <a:tint val="75000"/>
                </a:prstClr>
              </a:solidFill>
            </a:endParaRPr>
          </a:p>
        </p:txBody>
      </p:sp>
      <p:sp>
        <p:nvSpPr>
          <p:cNvPr id="6" name="Footer Placeholder 5"/>
          <p:cNvSpPr>
            <a:spLocks noGrp="1"/>
          </p:cNvSpPr>
          <p:nvPr>
            <p:ph type="ftr" sz="quarter" idx="11"/>
          </p:nvPr>
        </p:nvSpPr>
        <p:spPr/>
        <p:txBody>
          <a:bodyPr/>
          <a:lstStyle/>
          <a:p>
            <a:endParaRPr lang="ms-MY">
              <a:solidFill>
                <a:prstClr val="black">
                  <a:tint val="75000"/>
                </a:prstClr>
              </a:solidFill>
            </a:endParaRPr>
          </a:p>
        </p:txBody>
      </p:sp>
      <p:sp>
        <p:nvSpPr>
          <p:cNvPr id="7" name="Slide Number Placeholder 6"/>
          <p:cNvSpPr>
            <a:spLocks noGrp="1"/>
          </p:cNvSpPr>
          <p:nvPr>
            <p:ph type="sldNum" sz="quarter" idx="12"/>
          </p:nvPr>
        </p:nvSpPr>
        <p:spPr/>
        <p:txBody>
          <a:body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739205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2CBB196B-95E8-495D-A855-B6DF758DBCF3}" type="datetimeFigureOut">
              <a:rPr lang="ms-MY" smtClean="0">
                <a:solidFill>
                  <a:prstClr val="black">
                    <a:tint val="75000"/>
                  </a:prstClr>
                </a:solidFill>
              </a:rPr>
              <a:pPr/>
              <a:t>29/04/2021</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774218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ms-M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2CBB196B-95E8-495D-A855-B6DF758DBCF3}" type="datetimeFigureOut">
              <a:rPr lang="ms-MY" smtClean="0">
                <a:solidFill>
                  <a:prstClr val="black">
                    <a:tint val="75000"/>
                  </a:prstClr>
                </a:solidFill>
              </a:rPr>
              <a:pPr/>
              <a:t>29/04/2021</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1098606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71069A-55A9-46AE-96F8-057360241E11}" type="datetimeFigureOut">
              <a:rPr lang="en-US" smtClean="0"/>
              <a:pPr/>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39C36-1823-45B3-827E-CF656AADED0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71069A-55A9-46AE-96F8-057360241E11}" type="datetimeFigureOut">
              <a:rPr lang="en-US" smtClean="0"/>
              <a:pPr/>
              <a:t>4/29/2021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439C36-1823-45B3-827E-CF656AADED0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71069A-55A9-46AE-96F8-057360241E11}" type="datetimeFigureOut">
              <a:rPr lang="en-US" smtClean="0"/>
              <a:pPr/>
              <a:t>4/29/2021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439C36-1823-45B3-827E-CF656AADED0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71069A-55A9-46AE-96F8-057360241E11}" type="datetimeFigureOut">
              <a:rPr lang="en-US" smtClean="0"/>
              <a:pPr/>
              <a:t>4/29/2021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439C36-1823-45B3-827E-CF656AADED0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71069A-55A9-46AE-96F8-057360241E11}" type="datetimeFigureOut">
              <a:rPr lang="en-US" smtClean="0"/>
              <a:pPr/>
              <a:t>4/29/2021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439C36-1823-45B3-827E-CF656AADED0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71069A-55A9-46AE-96F8-057360241E11}" type="datetimeFigureOut">
              <a:rPr lang="en-US" smtClean="0"/>
              <a:pPr/>
              <a:t>4/29/2021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439C36-1823-45B3-827E-CF656AADED0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71069A-55A9-46AE-96F8-057360241E11}" type="datetimeFigureOut">
              <a:rPr lang="en-US" smtClean="0"/>
              <a:pPr/>
              <a:t>4/29/2021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439C36-1823-45B3-827E-CF656AADED0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71069A-55A9-46AE-96F8-057360241E11}" type="datetimeFigureOut">
              <a:rPr lang="en-US" smtClean="0"/>
              <a:pPr/>
              <a:t>4/29/2021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39C36-1823-45B3-827E-CF656AADED0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ms-MY"/>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BB196B-95E8-495D-A855-B6DF758DBCF3}" type="datetimeFigureOut">
              <a:rPr lang="ms-MY" smtClean="0">
                <a:solidFill>
                  <a:prstClr val="black">
                    <a:tint val="75000"/>
                  </a:prstClr>
                </a:solidFill>
              </a:rPr>
              <a:pPr/>
              <a:t>29/04/2021</a:t>
            </a:fld>
            <a:endParaRPr lang="ms-M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ms-M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1509964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ms-M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
            <a:ext cx="789572" cy="838201"/>
          </a:xfrm>
          <a:prstGeom prst="rect">
            <a:avLst/>
          </a:prstGeom>
          <a:noFill/>
          <a:ln>
            <a:noFill/>
          </a:ln>
          <a:effectLst/>
          <a:extLst>
            <a:ext uri="{909E8E84-426E-40DD-AFC4-6F175D3DCCD1}">
              <a14:hiddenFill xmlns:a14="http://schemas.microsoft.com/office/drawing/2010/main">
                <a:gradFill rotWithShape="1">
                  <a:gsLst>
                    <a:gs pos="0">
                      <a:schemeClr val="bg2">
                        <a:gamma/>
                        <a:tint val="26667"/>
                        <a:invGamma/>
                      </a:schemeClr>
                    </a:gs>
                    <a:gs pos="100000">
                      <a:schemeClr val="bg2">
                        <a:alpha val="14999"/>
                      </a:schemeClr>
                    </a:gs>
                  </a:gsLst>
                  <a:lin ang="5400000" scaled="1"/>
                </a:gra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33400" y="762310"/>
            <a:ext cx="8250560" cy="707886"/>
          </a:xfrm>
          <a:prstGeom prst="rect">
            <a:avLst/>
          </a:prstGeom>
          <a:noFill/>
        </p:spPr>
        <p:txBody>
          <a:bodyPr wrap="square" lIns="91440" tIns="45720" rIns="91440" bIns="45720">
            <a:spAutoFit/>
          </a:bodyPr>
          <a:lstStyle/>
          <a:p>
            <a:pPr algn="ctr"/>
            <a:r>
              <a:rPr lang="en-US" sz="40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Bernard MT Condensed" pitchFamily="18" charset="0"/>
              </a:rPr>
              <a:t>JABATAN HAL EHWAL AGAMA TERENGGANU</a:t>
            </a:r>
          </a:p>
        </p:txBody>
      </p:sp>
      <p:sp>
        <p:nvSpPr>
          <p:cNvPr id="8" name="Rectangle 5"/>
          <p:cNvSpPr txBox="1">
            <a:spLocks noChangeArrowheads="1"/>
          </p:cNvSpPr>
          <p:nvPr/>
        </p:nvSpPr>
        <p:spPr>
          <a:xfrm>
            <a:off x="2286000" y="1470196"/>
            <a:ext cx="4343400" cy="892003"/>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Black" pitchFamily="34" charset="0"/>
                <a:cs typeface="Arial" pitchFamily="34" charset="0"/>
              </a:rPr>
              <a:t>KHUTBAH MULTIMEDIA</a:t>
            </a:r>
          </a:p>
          <a:p>
            <a:pPr marL="0" indent="0" algn="ctr">
              <a:buNone/>
            </a:pPr>
            <a:r>
              <a:rPr lang="ms-MY" sz="2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Black" pitchFamily="34" charset="0"/>
                <a:cs typeface="Arial" pitchFamily="34" charset="0"/>
              </a:rPr>
              <a:t>Siri: </a:t>
            </a:r>
            <a:r>
              <a:rPr lang="ms-MY" sz="2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Black" pitchFamily="34" charset="0"/>
                <a:cs typeface="Arial" pitchFamily="34" charset="0"/>
              </a:rPr>
              <a:t>18/2021</a:t>
            </a:r>
            <a:endParaRPr lang="en-US" sz="2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Black" pitchFamily="34" charset="0"/>
              <a:cs typeface="Arial" pitchFamily="34" charset="0"/>
            </a:endParaRPr>
          </a:p>
        </p:txBody>
      </p:sp>
      <p:sp>
        <p:nvSpPr>
          <p:cNvPr id="9" name="Rectangle 8"/>
          <p:cNvSpPr/>
          <p:nvPr/>
        </p:nvSpPr>
        <p:spPr>
          <a:xfrm>
            <a:off x="13786" y="2286000"/>
            <a:ext cx="9144000" cy="2985433"/>
          </a:xfrm>
          <a:prstGeom prst="rect">
            <a:avLst/>
          </a:prstGeom>
          <a:noFill/>
          <a:ln>
            <a:solidFill>
              <a:schemeClr val="accent6">
                <a:lumMod val="75000"/>
              </a:schemeClr>
            </a:solidFill>
          </a:ln>
        </p:spPr>
        <p:txBody>
          <a:bodyPr wrap="square">
            <a:spAutoFit/>
          </a:bodyPr>
          <a:lstStyle/>
          <a:p>
            <a:pPr algn="ctr"/>
            <a:r>
              <a:rPr lang="ms-MY" sz="48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Bodoni MT Black" pitchFamily="18" charset="0"/>
              </a:rPr>
              <a:t>NUZUL </a:t>
            </a:r>
            <a:r>
              <a:rPr lang="ms-MY" sz="4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Bodoni MT Black" pitchFamily="18" charset="0"/>
              </a:rPr>
              <a:t>AL QURAN </a:t>
            </a:r>
            <a:r>
              <a:rPr lang="ms-MY" sz="48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Bodoni MT Black" pitchFamily="18" charset="0"/>
              </a:rPr>
              <a:t>&amp; </a:t>
            </a:r>
            <a:r>
              <a:rPr lang="ms-MY" sz="4400" b="1" u="sng"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Bodoni MT Black" pitchFamily="18" charset="0"/>
              </a:rPr>
              <a:t>MALAM “LAILATUL </a:t>
            </a:r>
            <a:r>
              <a:rPr lang="ms-MY" sz="4400" b="1" u="sng"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Bodoni MT Black" pitchFamily="18" charset="0"/>
              </a:rPr>
              <a:t>QADAR</a:t>
            </a:r>
            <a:endParaRPr lang="en-US" sz="4400" b="1" u="sng"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Bodoni MT Black" pitchFamily="18" charset="0"/>
            </a:endParaRPr>
          </a:p>
          <a:p>
            <a:pPr algn="ctr"/>
            <a:r>
              <a:rPr lang="ms-MY" sz="4800" b="1" dirty="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latin typeface="Arial Rounded MT Bold" pitchFamily="34" charset="0"/>
              </a:rPr>
              <a:t>ANUGERAH AGUNG ALLAH DI BULAN </a:t>
            </a:r>
            <a:r>
              <a:rPr lang="ms-MY" sz="4800" b="1" dirty="0" smtClean="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latin typeface="Arial Rounded MT Bold" pitchFamily="34" charset="0"/>
              </a:rPr>
              <a:t>RAMADAN</a:t>
            </a:r>
            <a:endParaRPr lang="en-US" sz="4800" b="1" dirty="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latin typeface="Arial Rounded MT Bold" pitchFamily="34" charset="0"/>
            </a:endParaRPr>
          </a:p>
        </p:txBody>
      </p:sp>
      <p:sp>
        <p:nvSpPr>
          <p:cNvPr id="10" name="Rectangle 9"/>
          <p:cNvSpPr/>
          <p:nvPr/>
        </p:nvSpPr>
        <p:spPr>
          <a:xfrm>
            <a:off x="4014867" y="5562600"/>
            <a:ext cx="5118247" cy="1200329"/>
          </a:xfrm>
          <a:prstGeom prst="rect">
            <a:avLst/>
          </a:prstGeom>
        </p:spPr>
        <p:txBody>
          <a:bodyPr wrap="square">
            <a:spAutoFit/>
          </a:bodyPr>
          <a:lstStyle/>
          <a:p>
            <a:pPr algn="ctr" fontAlgn="auto">
              <a:spcBef>
                <a:spcPts val="0"/>
              </a:spcBef>
              <a:spcAft>
                <a:spcPts val="0"/>
              </a:spcAft>
              <a:defRPr/>
            </a:pPr>
            <a:r>
              <a:rPr lang="en-US" sz="2400" b="1" dirty="0" smtClean="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18 </a:t>
            </a:r>
            <a:r>
              <a:rPr lang="en-US" sz="2400" b="1" dirty="0" err="1">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Ramadhan</a:t>
            </a: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 1442H </a:t>
            </a:r>
            <a:endParaRPr lang="en-US" sz="2400" b="1" dirty="0" smtClean="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endParaRPr>
          </a:p>
          <a:p>
            <a:pPr algn="ctr" fontAlgn="auto">
              <a:spcBef>
                <a:spcPts val="0"/>
              </a:spcBef>
              <a:spcAft>
                <a:spcPts val="0"/>
              </a:spcAft>
              <a:defRPr/>
            </a:pPr>
            <a:r>
              <a:rPr lang="en-US" sz="2400" b="1" dirty="0" smtClean="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30 </a:t>
            </a: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April 2021M</a:t>
            </a:r>
          </a:p>
          <a:p>
            <a:pPr algn="ctr" fontAlgn="auto">
              <a:spcBef>
                <a:spcPts val="0"/>
              </a:spcBef>
              <a:spcAft>
                <a:spcPts val="0"/>
              </a:spcAft>
              <a:defRPr/>
            </a:pP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ahnschrift Condensed" pitchFamily="34" charset="0"/>
              </a:rPr>
              <a:t>http://e-khutbah.terengganu.gov.my</a:t>
            </a:r>
          </a:p>
        </p:txBody>
      </p:sp>
    </p:spTree>
    <p:extLst>
      <p:ext uri="{BB962C8B-B14F-4D97-AF65-F5344CB8AC3E}">
        <p14:creationId xmlns:p14="http://schemas.microsoft.com/office/powerpoint/2010/main" val="769892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ounded Rectangle 2"/>
          <p:cNvSpPr/>
          <p:nvPr/>
        </p:nvSpPr>
        <p:spPr>
          <a:xfrm>
            <a:off x="342189" y="761084"/>
            <a:ext cx="8458200" cy="1483930"/>
          </a:xfrm>
          <a:prstGeom prst="roundRect">
            <a:avLst>
              <a:gd name="adj" fmla="val 0"/>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2800" b="1" i="1" dirty="0" err="1">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Jibril</a:t>
            </a:r>
            <a:r>
              <a:rPr lang="en-US" sz="2800" b="1" i="1" dirty="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AS </a:t>
            </a:r>
            <a:r>
              <a:rPr lang="en-US" sz="2800" b="1" i="1" dirty="0" err="1">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telah</a:t>
            </a:r>
            <a:r>
              <a:rPr lang="en-US" sz="2800" b="1" i="1" dirty="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a:t>
            </a:r>
            <a:r>
              <a:rPr lang="en-US" sz="2800" b="1" i="1" dirty="0" err="1">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menyampaikan</a:t>
            </a:r>
            <a:r>
              <a:rPr lang="en-US" sz="2800" b="1" i="1" dirty="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a:t>
            </a:r>
          </a:p>
          <a:p>
            <a:pPr lvl="0" algn="ctr">
              <a:defRPr/>
            </a:pPr>
            <a:r>
              <a:rPr lang="en-US" sz="2800" b="1" i="1" dirty="0" err="1">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wahyu</a:t>
            </a:r>
            <a:r>
              <a:rPr lang="en-US" sz="2800" b="1" i="1" dirty="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al-Quran </a:t>
            </a:r>
            <a:r>
              <a:rPr lang="en-US" sz="2800" b="1" i="1" dirty="0" err="1">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kepada</a:t>
            </a:r>
            <a:r>
              <a:rPr lang="en-US" sz="2800" b="1" i="1" dirty="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a:t>
            </a:r>
            <a:r>
              <a:rPr lang="en-US" sz="2800" b="1" i="1" dirty="0" err="1">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Nabi</a:t>
            </a:r>
            <a:r>
              <a:rPr lang="en-US" sz="2800" b="1" i="1" dirty="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Muhammad SAW </a:t>
            </a:r>
            <a:r>
              <a:rPr lang="en-US" sz="2800" b="1" i="1" dirty="0" err="1"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pada</a:t>
            </a:r>
            <a:r>
              <a:rPr lang="en-US" sz="2800" b="1" i="1" dirty="0"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a:t>
            </a:r>
            <a:r>
              <a:rPr lang="en-US" sz="2800" b="1" i="1" dirty="0" err="1">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malam</a:t>
            </a:r>
            <a:r>
              <a:rPr lang="en-US" sz="2800" b="1" i="1" dirty="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a:t>
            </a:r>
            <a:r>
              <a:rPr lang="en-US" sz="2800" b="1" i="1" dirty="0" err="1">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L</a:t>
            </a:r>
            <a:r>
              <a:rPr lang="en-US" sz="2800" b="1" i="1" dirty="0" err="1"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ailatul</a:t>
            </a:r>
            <a:r>
              <a:rPr lang="en-US" sz="2800" b="1" i="1" dirty="0"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a:t>
            </a:r>
            <a:r>
              <a:rPr lang="en-US" sz="2800" b="1" i="1" dirty="0" err="1">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Q</a:t>
            </a:r>
            <a:r>
              <a:rPr lang="en-US" sz="2800" b="1" i="1" dirty="0" err="1"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adar</a:t>
            </a:r>
            <a:endParaRPr lang="en-US" sz="2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
        <p:nvSpPr>
          <p:cNvPr id="5" name="Rectangle 4"/>
          <p:cNvSpPr/>
          <p:nvPr/>
        </p:nvSpPr>
        <p:spPr>
          <a:xfrm>
            <a:off x="2051720" y="476672"/>
            <a:ext cx="5112568" cy="553998"/>
          </a:xfrm>
          <a:prstGeom prst="rect">
            <a:avLst/>
          </a:prstGeom>
        </p:spPr>
        <p:txBody>
          <a:bodyPr wrap="square">
            <a:spAutoFit/>
          </a:bodyPr>
          <a:lstStyle/>
          <a:p>
            <a:pPr algn="ctr"/>
            <a:endParaRPr lang="ms-MY" sz="3000" b="1" dirty="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7" name="Snip Same Side Corner Rectangle 6"/>
          <p:cNvSpPr/>
          <p:nvPr/>
        </p:nvSpPr>
        <p:spPr>
          <a:xfrm>
            <a:off x="995332" y="2819400"/>
            <a:ext cx="7772400" cy="3657600"/>
          </a:xfrm>
          <a:prstGeom prst="snip2SameRect">
            <a:avLst>
              <a:gd name="adj1" fmla="val 8485"/>
              <a:gd name="adj2" fmla="val 9546"/>
            </a:avLst>
          </a:prstGeom>
          <a:solidFill>
            <a:srgbClr val="00B0F0"/>
          </a:solidFill>
          <a:ln w="28575">
            <a:solidFill>
              <a:schemeClr val="bg1"/>
            </a:solidFill>
          </a:ln>
          <a:effectLst>
            <a:glow rad="101600">
              <a:schemeClr val="tx1">
                <a:alpha val="60000"/>
              </a:schemeClr>
            </a:glow>
          </a:effectLst>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Firman</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Allah SWT : surah al-</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Qadr</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ayat</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1</a:t>
            </a:r>
          </a:p>
          <a:p>
            <a:endPar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a:p>
            <a:pPr algn="ctr"/>
            <a:r>
              <a:rPr lang="ar-SA" sz="5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إِنَّا أَنْزَلْنَاهُ فِي لَيْلَةِ الْقَدْرِ</a:t>
            </a:r>
            <a:endParaRPr lang="en-US" sz="5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a:p>
            <a:endPar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a:p>
            <a:r>
              <a:rPr lang="ms-MY"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Ertinya: </a:t>
            </a:r>
            <a:r>
              <a:rPr lang="ms-MY"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Sesungguhnya </a:t>
            </a:r>
            <a:r>
              <a:rPr lang="ms-MY" sz="32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Kami menurunkan (Al-Quran) ini pada malam Lailatul-Qadar. </a:t>
            </a:r>
            <a:endPar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endPar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14688610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AutoShape 9"/>
          <p:cNvSpPr>
            <a:spLocks noChangeArrowheads="1"/>
          </p:cNvSpPr>
          <p:nvPr/>
        </p:nvSpPr>
        <p:spPr bwMode="auto">
          <a:xfrm>
            <a:off x="3657599" y="1340769"/>
            <a:ext cx="5424399" cy="1402432"/>
          </a:xfrm>
          <a:prstGeom prst="roundRect">
            <a:avLst>
              <a:gd name="adj" fmla="val 16667"/>
            </a:avLst>
          </a:prstGeom>
          <a:solidFill>
            <a:srgbClr val="C00000">
              <a:alpha val="32000"/>
            </a:srgbClr>
          </a:solidFill>
          <a:ln w="38100">
            <a:solidFill>
              <a:schemeClr val="bg1"/>
            </a:solidFill>
            <a:round/>
            <a:headEnd/>
            <a:tailEnd/>
          </a:ln>
          <a:effectLst>
            <a:glow rad="101600">
              <a:schemeClr val="tx1">
                <a:alpha val="60000"/>
              </a:schemeClr>
            </a:glow>
            <a:prstShdw prst="shdw17" dist="17961" dir="2700000">
              <a:schemeClr val="bg1">
                <a:gamma/>
                <a:shade val="60000"/>
                <a:invGamma/>
              </a:schemeClr>
            </a:prstShdw>
          </a:effectLst>
        </p:spPr>
        <p:txBody>
          <a:bodyPr wrap="none" anchor="ctr"/>
          <a:lstStyle/>
          <a:p>
            <a:pPr algn="ctr">
              <a:defRPr/>
            </a:pP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Firman</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Allah: surah al-</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Israk</a:t>
            </a:r>
            <a:endPar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a:p>
            <a:pPr algn="ctr">
              <a:defRPr/>
            </a:pP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ayat</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9</a:t>
            </a:r>
            <a:endParaRPr lang="en-US" sz="2400" i="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4" name="Rectangle 3"/>
          <p:cNvSpPr/>
          <p:nvPr/>
        </p:nvSpPr>
        <p:spPr>
          <a:xfrm>
            <a:off x="323528" y="188640"/>
            <a:ext cx="8316416" cy="954107"/>
          </a:xfrm>
          <a:prstGeom prst="rect">
            <a:avLst/>
          </a:prstGeom>
        </p:spPr>
        <p:txBody>
          <a:bodyPr wrap="square">
            <a:spAutoFit/>
          </a:bodyPr>
          <a:lstStyle/>
          <a:p>
            <a:pPr algn="ctr"/>
            <a:r>
              <a:rPr lang="en-US" sz="28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Tujuan</a:t>
            </a:r>
            <a:r>
              <a:rPr lang="en-US" sz="28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diwahyukan</a:t>
            </a:r>
            <a:r>
              <a:rPr lang="en-US" sz="28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al-Quran </a:t>
            </a:r>
            <a:r>
              <a:rPr lang="en-US" sz="28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kepada</a:t>
            </a:r>
            <a:r>
              <a:rPr lang="en-US" sz="28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manusia</a:t>
            </a:r>
            <a:endParaRPr lang="en-MY" sz="2800" b="1" dirty="0"/>
          </a:p>
        </p:txBody>
      </p:sp>
      <p:sp>
        <p:nvSpPr>
          <p:cNvPr id="5" name="Snip Same Side Corner Rectangle 4"/>
          <p:cNvSpPr/>
          <p:nvPr/>
        </p:nvSpPr>
        <p:spPr>
          <a:xfrm>
            <a:off x="683568" y="2872172"/>
            <a:ext cx="7669360" cy="1471228"/>
          </a:xfrm>
          <a:prstGeom prst="snip2SameRect">
            <a:avLst>
              <a:gd name="adj1" fmla="val 10248"/>
              <a:gd name="adj2" fmla="val 10862"/>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path path="circle">
              <a:fillToRect l="50000" t="50000" r="50000" b="50000"/>
            </a:path>
            <a:tileRect/>
          </a:gradFill>
          <a:ln w="28575">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a:p>
            <a:pPr algn="ctr" rtl="1"/>
            <a:r>
              <a:rPr lang="ar-SA"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إِنَّ</a:t>
            </a:r>
            <a:r>
              <a:rPr lang="en-US"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 </a:t>
            </a:r>
            <a:r>
              <a:rPr lang="ar-SA"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هَٰذَا </a:t>
            </a:r>
            <a:r>
              <a:rPr lang="ar-SA"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الْقُرْآنَ يَهْدِي لِلَّتِي هِيَ أَقْوَمُ وَيُبَشِّرُ الْمُؤْمِنِينَ الَّذِينَ </a:t>
            </a:r>
            <a:r>
              <a:rPr lang="ar-SA"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يَعْمَلُونَ الصَّالِحَاتِ </a:t>
            </a:r>
            <a:r>
              <a:rPr lang="ar-SA"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أَنَّ لَهُمْ أَجْرًا </a:t>
            </a:r>
            <a:r>
              <a:rPr lang="ar-SA"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كَبِيرًا</a:t>
            </a:r>
            <a:endParaRPr lang="en-US"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a:p>
            <a:pPr algn="ctr"/>
            <a:endParaRPr lang="ms-MY"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
        <p:nvSpPr>
          <p:cNvPr id="6" name="Rounded Rectangle 5"/>
          <p:cNvSpPr/>
          <p:nvPr/>
        </p:nvSpPr>
        <p:spPr>
          <a:xfrm>
            <a:off x="1066800" y="4572000"/>
            <a:ext cx="7772400" cy="2069976"/>
          </a:xfrm>
          <a:prstGeom prst="roundRect">
            <a:avLst>
              <a:gd name="adj" fmla="val 351"/>
            </a:avLst>
          </a:prstGeom>
          <a:solidFill>
            <a:schemeClr val="accent2">
              <a:alpha val="67000"/>
            </a:schemeClr>
          </a:solidFill>
          <a:ln w="3810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r>
              <a:rPr lang="ms-MY" sz="2800" b="1" dirty="0"/>
              <a:t>Sesungguhnya Al Quran ini memberi petunjuk ke jalan yang    amat betul </a:t>
            </a:r>
            <a:r>
              <a:rPr lang="ms-MY" sz="2800" b="1" dirty="0" smtClean="0"/>
              <a:t>(agama </a:t>
            </a:r>
            <a:r>
              <a:rPr lang="ms-MY" sz="2800" b="1" dirty="0"/>
              <a:t>Islam), dan memberi berita yang </a:t>
            </a:r>
            <a:r>
              <a:rPr lang="ms-MY" sz="2800" b="1" dirty="0" smtClean="0"/>
              <a:t>menggembirakan </a:t>
            </a:r>
            <a:r>
              <a:rPr lang="ms-MY" sz="2800" b="1" dirty="0"/>
              <a:t>orang-orang yang beriman yang mengerjakan amal-amal soleh, bahawa mereka beroleh pahala yang besar</a:t>
            </a:r>
            <a:r>
              <a:rPr lang="ms-MY" sz="2800" b="1" i="1" dirty="0"/>
              <a:t>.</a:t>
            </a:r>
            <a:endParaRPr lang="en-US" sz="2800" b="1" dirty="0"/>
          </a:p>
        </p:txBody>
      </p:sp>
      <p:sp>
        <p:nvSpPr>
          <p:cNvPr id="7" name="Pentagon 6"/>
          <p:cNvSpPr/>
          <p:nvPr/>
        </p:nvSpPr>
        <p:spPr>
          <a:xfrm>
            <a:off x="251520" y="1340768"/>
            <a:ext cx="3558480" cy="1224136"/>
          </a:xfrm>
          <a:prstGeom prst="homePlate">
            <a:avLst>
              <a:gd name="adj" fmla="val 61706"/>
            </a:avLst>
          </a:prstGeom>
          <a:solidFill>
            <a:srgbClr val="00B0F0">
              <a:alpha val="79000"/>
            </a:srgbClr>
          </a:solidFill>
          <a:ln w="57150">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a:p>
            <a:pPr algn="ctr"/>
            <a:r>
              <a:rPr lang="en-US" sz="24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Sebagai</a:t>
            </a:r>
            <a:r>
              <a:rPr lang="en-US" sz="24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petunjuk</a:t>
            </a:r>
            <a:r>
              <a:rPr lang="en-US" sz="24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kepada</a:t>
            </a:r>
            <a:r>
              <a:rPr lang="en-US" sz="24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manusia</a:t>
            </a:r>
            <a:endParaRPr lang="en-MY" sz="2400" b="1" dirty="0" smtClean="0">
              <a:effectLst>
                <a:glow rad="101600">
                  <a:schemeClr val="tx1">
                    <a:alpha val="60000"/>
                  </a:schemeClr>
                </a:glow>
                <a:outerShdw blurRad="38100" dist="38100" dir="2700000" algn="tl">
                  <a:srgbClr val="000000">
                    <a:alpha val="43137"/>
                  </a:srgbClr>
                </a:outerShdw>
              </a:effectLst>
            </a:endParaRPr>
          </a:p>
          <a:p>
            <a:pPr algn="ctr">
              <a:defRPr/>
            </a:pPr>
            <a:endParaRPr lang="en-US" sz="2400" dirty="0">
              <a:ln w="9525" cmpd="sng">
                <a:solidFill>
                  <a:schemeClr val="tx1"/>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8" name="Bent-Up Arrow 7"/>
          <p:cNvSpPr/>
          <p:nvPr/>
        </p:nvSpPr>
        <p:spPr>
          <a:xfrm rot="5400000">
            <a:off x="-72516" y="4286436"/>
            <a:ext cx="1512168" cy="864096"/>
          </a:xfrm>
          <a:prstGeom prst="bentUpArrow">
            <a:avLst/>
          </a:prstGeom>
          <a:solidFill>
            <a:schemeClr val="bg1"/>
          </a:solidFill>
          <a:ln w="38100">
            <a:solidFill>
              <a:srgbClr val="451EB2"/>
            </a:solid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AutoShape 9"/>
          <p:cNvSpPr>
            <a:spLocks noChangeArrowheads="1"/>
          </p:cNvSpPr>
          <p:nvPr/>
        </p:nvSpPr>
        <p:spPr bwMode="auto">
          <a:xfrm>
            <a:off x="3657599" y="1340769"/>
            <a:ext cx="5424399" cy="1402432"/>
          </a:xfrm>
          <a:prstGeom prst="roundRect">
            <a:avLst>
              <a:gd name="adj" fmla="val 16667"/>
            </a:avLst>
          </a:prstGeom>
          <a:solidFill>
            <a:srgbClr val="C00000">
              <a:alpha val="32000"/>
            </a:srgbClr>
          </a:solidFill>
          <a:ln w="38100">
            <a:solidFill>
              <a:schemeClr val="bg1"/>
            </a:solidFill>
            <a:round/>
            <a:headEnd/>
            <a:tailEnd/>
          </a:ln>
          <a:effectLst>
            <a:glow rad="101600">
              <a:schemeClr val="tx1">
                <a:alpha val="60000"/>
              </a:schemeClr>
            </a:glow>
            <a:prstShdw prst="shdw17" dist="17961" dir="2700000">
              <a:schemeClr val="bg1">
                <a:gamma/>
                <a:shade val="60000"/>
                <a:invGamma/>
              </a:schemeClr>
            </a:prstShdw>
          </a:effectLst>
        </p:spPr>
        <p:txBody>
          <a:bodyPr wrap="none" anchor="ctr"/>
          <a:lstStyle/>
          <a:p>
            <a:pPr algn="ctr">
              <a:defRPr/>
            </a:pP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Firman</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Allah: surah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Yunus</a:t>
            </a:r>
            <a:endPar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a:p>
            <a:pPr algn="ctr">
              <a:defRPr/>
            </a:pP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ayat</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58</a:t>
            </a:r>
            <a:endParaRPr lang="en-US" sz="2400" i="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4" name="Rectangle 3"/>
          <p:cNvSpPr/>
          <p:nvPr/>
        </p:nvSpPr>
        <p:spPr>
          <a:xfrm>
            <a:off x="323528" y="188640"/>
            <a:ext cx="8316416" cy="954107"/>
          </a:xfrm>
          <a:prstGeom prst="rect">
            <a:avLst/>
          </a:prstGeom>
        </p:spPr>
        <p:txBody>
          <a:bodyPr wrap="square">
            <a:spAutoFit/>
          </a:bodyPr>
          <a:lstStyle/>
          <a:p>
            <a:pPr algn="ctr"/>
            <a:r>
              <a:rPr lang="en-US" sz="28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Tujuan</a:t>
            </a:r>
            <a:r>
              <a:rPr lang="en-US" sz="28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diwahyukan</a:t>
            </a:r>
            <a:r>
              <a:rPr lang="en-US" sz="28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al-Quran </a:t>
            </a:r>
            <a:r>
              <a:rPr lang="en-US" sz="28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kepada</a:t>
            </a:r>
            <a:r>
              <a:rPr lang="en-US" sz="28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manusia</a:t>
            </a:r>
            <a:endParaRPr lang="en-MY" sz="2800" b="1" dirty="0"/>
          </a:p>
        </p:txBody>
      </p:sp>
      <p:sp>
        <p:nvSpPr>
          <p:cNvPr id="5" name="Snip Same Side Corner Rectangle 4"/>
          <p:cNvSpPr/>
          <p:nvPr/>
        </p:nvSpPr>
        <p:spPr>
          <a:xfrm>
            <a:off x="683568" y="2872172"/>
            <a:ext cx="7669360" cy="1471228"/>
          </a:xfrm>
          <a:prstGeom prst="snip2SameRect">
            <a:avLst>
              <a:gd name="adj1" fmla="val 10248"/>
              <a:gd name="adj2" fmla="val 10862"/>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path path="circle">
              <a:fillToRect l="50000" t="50000" r="50000" b="50000"/>
            </a:path>
            <a:tileRect/>
          </a:gradFill>
          <a:ln w="28575">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4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يَا أَيُّهَا النَّاسُ قَدْ جَاءَتْكُم مَّوْعِظَةٌ مِّن رَّبِّكُمْ </a:t>
            </a:r>
            <a:endParaRPr lang="en-US" sz="4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a:p>
            <a:pPr algn="ctr" rtl="1"/>
            <a:r>
              <a:rPr lang="ar-SA" sz="4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وَشِفَاءٌ لِّمَا فِي الصُّدُورِ وَهُدًى وَرَحْمَةٌ لِّلْمُؤْمِنِينَ</a:t>
            </a:r>
            <a:endParaRPr lang="en-US" sz="4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
        <p:nvSpPr>
          <p:cNvPr id="6" name="Rounded Rectangle 5"/>
          <p:cNvSpPr/>
          <p:nvPr/>
        </p:nvSpPr>
        <p:spPr>
          <a:xfrm>
            <a:off x="1066800" y="4572000"/>
            <a:ext cx="7772400" cy="2209800"/>
          </a:xfrm>
          <a:prstGeom prst="roundRect">
            <a:avLst>
              <a:gd name="adj" fmla="val 351"/>
            </a:avLst>
          </a:prstGeom>
          <a:solidFill>
            <a:schemeClr val="accent2">
              <a:alpha val="67000"/>
            </a:schemeClr>
          </a:solidFill>
          <a:ln w="3810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r>
              <a:rPr lang="ms-MY" sz="2400" b="1" dirty="0"/>
              <a:t>“wahai manusia! Sesungguhnya telah datang kepada kamu Al Quran yang menjadi nasihat pengajaran dari Tuhan kamu, dan yang menjadi penawar bagi penyakit-penyakit batin yang ada di dalam dada kamu, dan juga menjadi hidayah petunjuk untuk keselamatan, serta membawa rahmat bagi orang-orang yang beriman” </a:t>
            </a:r>
            <a:endParaRPr lang="en-US" sz="2400" b="1" dirty="0"/>
          </a:p>
        </p:txBody>
      </p:sp>
      <p:sp>
        <p:nvSpPr>
          <p:cNvPr id="7" name="Pentagon 6"/>
          <p:cNvSpPr/>
          <p:nvPr/>
        </p:nvSpPr>
        <p:spPr>
          <a:xfrm>
            <a:off x="251520" y="1340768"/>
            <a:ext cx="3558480" cy="1224136"/>
          </a:xfrm>
          <a:prstGeom prst="homePlate">
            <a:avLst>
              <a:gd name="adj" fmla="val 61706"/>
            </a:avLst>
          </a:prstGeom>
          <a:solidFill>
            <a:srgbClr val="00B0F0">
              <a:alpha val="79000"/>
            </a:srgbClr>
          </a:solidFill>
          <a:ln w="57150">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a:p>
            <a:pPr algn="ctr"/>
            <a:r>
              <a:rPr lang="en-US" sz="24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Sebagai</a:t>
            </a:r>
            <a:r>
              <a:rPr lang="en-US" sz="24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Penawar</a:t>
            </a:r>
            <a:r>
              <a:rPr lang="en-US" sz="24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syifak</a:t>
            </a:r>
            <a:endParaRPr lang="en-MY" sz="2400" b="1" dirty="0" smtClean="0">
              <a:effectLst>
                <a:glow rad="101600">
                  <a:schemeClr val="tx1">
                    <a:alpha val="60000"/>
                  </a:schemeClr>
                </a:glow>
                <a:outerShdw blurRad="38100" dist="38100" dir="2700000" algn="tl">
                  <a:srgbClr val="000000">
                    <a:alpha val="43137"/>
                  </a:srgbClr>
                </a:outerShdw>
              </a:effectLst>
            </a:endParaRPr>
          </a:p>
          <a:p>
            <a:pPr algn="ctr">
              <a:defRPr/>
            </a:pPr>
            <a:endParaRPr lang="en-US" sz="2400" dirty="0">
              <a:ln w="9525" cmpd="sng">
                <a:solidFill>
                  <a:schemeClr val="tx1"/>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8" name="Bent-Up Arrow 7"/>
          <p:cNvSpPr/>
          <p:nvPr/>
        </p:nvSpPr>
        <p:spPr>
          <a:xfrm rot="5400000">
            <a:off x="-72516" y="4286436"/>
            <a:ext cx="1512168" cy="864096"/>
          </a:xfrm>
          <a:prstGeom prst="bentUpArrow">
            <a:avLst/>
          </a:prstGeom>
          <a:solidFill>
            <a:schemeClr val="bg1"/>
          </a:solidFill>
          <a:ln w="38100">
            <a:solidFill>
              <a:srgbClr val="451EB2"/>
            </a:solid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12373478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AutoShape 9"/>
          <p:cNvSpPr>
            <a:spLocks noChangeArrowheads="1"/>
          </p:cNvSpPr>
          <p:nvPr/>
        </p:nvSpPr>
        <p:spPr bwMode="auto">
          <a:xfrm>
            <a:off x="3657598" y="1317171"/>
            <a:ext cx="5424399" cy="1040904"/>
          </a:xfrm>
          <a:prstGeom prst="roundRect">
            <a:avLst>
              <a:gd name="adj" fmla="val 16667"/>
            </a:avLst>
          </a:prstGeom>
          <a:solidFill>
            <a:srgbClr val="C00000">
              <a:alpha val="32000"/>
            </a:srgbClr>
          </a:solidFill>
          <a:ln w="38100">
            <a:solidFill>
              <a:schemeClr val="bg1"/>
            </a:solidFill>
            <a:round/>
            <a:headEnd/>
            <a:tailEnd/>
          </a:ln>
          <a:effectLst>
            <a:glow rad="101600">
              <a:schemeClr val="tx1">
                <a:alpha val="60000"/>
              </a:schemeClr>
            </a:glow>
            <a:prstShdw prst="shdw17" dist="17961" dir="2700000">
              <a:schemeClr val="bg1">
                <a:gamma/>
                <a:shade val="60000"/>
                <a:invGamma/>
              </a:schemeClr>
            </a:prstShdw>
          </a:effectLst>
        </p:spPr>
        <p:txBody>
          <a:bodyPr wrap="none" anchor="ctr"/>
          <a:lstStyle/>
          <a:p>
            <a:pPr algn="ctr">
              <a:defRPr/>
            </a:pP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Riwayat</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Imam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Tirmizi</a:t>
            </a:r>
            <a:endParaRPr lang="en-US" sz="2400" i="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4" name="Rectangle 3"/>
          <p:cNvSpPr/>
          <p:nvPr/>
        </p:nvSpPr>
        <p:spPr>
          <a:xfrm>
            <a:off x="323528" y="188640"/>
            <a:ext cx="8316416" cy="954107"/>
          </a:xfrm>
          <a:prstGeom prst="rect">
            <a:avLst/>
          </a:prstGeom>
        </p:spPr>
        <p:txBody>
          <a:bodyPr wrap="square">
            <a:spAutoFit/>
          </a:bodyPr>
          <a:lstStyle/>
          <a:p>
            <a:pPr algn="ctr"/>
            <a:r>
              <a:rPr lang="en-US" sz="28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Tujuan</a:t>
            </a:r>
            <a:r>
              <a:rPr lang="en-US" sz="28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diwahyukan</a:t>
            </a:r>
            <a:r>
              <a:rPr lang="en-US" sz="28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al-Quran </a:t>
            </a:r>
            <a:r>
              <a:rPr lang="en-US" sz="28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kepada</a:t>
            </a:r>
            <a:r>
              <a:rPr lang="en-US" sz="28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manusia</a:t>
            </a:r>
            <a:endParaRPr lang="en-MY" sz="2800" b="1" dirty="0"/>
          </a:p>
        </p:txBody>
      </p:sp>
      <p:sp>
        <p:nvSpPr>
          <p:cNvPr id="5" name="Snip Same Side Corner Rectangle 4"/>
          <p:cNvSpPr/>
          <p:nvPr/>
        </p:nvSpPr>
        <p:spPr>
          <a:xfrm>
            <a:off x="683568" y="2514601"/>
            <a:ext cx="7669360" cy="1981200"/>
          </a:xfrm>
          <a:prstGeom prst="snip2SameRect">
            <a:avLst>
              <a:gd name="adj1" fmla="val 10248"/>
              <a:gd name="adj2" fmla="val 10862"/>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path path="circle">
              <a:fillToRect l="50000" t="50000" r="50000" b="50000"/>
            </a:path>
            <a:tileRect/>
          </a:gradFill>
          <a:ln w="28575">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4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مَنْ قَرَأَ حَرْفًا مِنْ كِتَابِ اللَّهِ فَلَهُ بِهِ حَسَنَةٌ وَالْحَسَنَةُ بِعَشْرِ أَمْثَالِهَا، </a:t>
            </a:r>
            <a:r>
              <a:rPr lang="ar-SA" sz="4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لاَ </a:t>
            </a:r>
            <a:r>
              <a:rPr lang="ar-SA" sz="4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أَقُولُ </a:t>
            </a:r>
            <a:r>
              <a:rPr lang="ar-SA" sz="4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آل</a:t>
            </a:r>
            <a:r>
              <a:rPr lang="ar-SA" sz="4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م</a:t>
            </a:r>
            <a:r>
              <a:rPr lang="ar-SA" sz="4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 </a:t>
            </a:r>
            <a:r>
              <a:rPr lang="ar-SA" sz="4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حَرْفٌ وَلَكِنْ أَلِفٌ حَرْفٌ وَلاَمٌ حَرْفٌ وَمِيمٌ حَرْفٌ </a:t>
            </a:r>
            <a:endParaRPr lang="en-US" sz="4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
        <p:nvSpPr>
          <p:cNvPr id="6" name="Rounded Rectangle 5"/>
          <p:cNvSpPr/>
          <p:nvPr/>
        </p:nvSpPr>
        <p:spPr>
          <a:xfrm>
            <a:off x="1066800" y="4572000"/>
            <a:ext cx="7772400" cy="2209800"/>
          </a:xfrm>
          <a:prstGeom prst="roundRect">
            <a:avLst>
              <a:gd name="adj" fmla="val 351"/>
            </a:avLst>
          </a:prstGeom>
          <a:solidFill>
            <a:schemeClr val="accent2">
              <a:alpha val="67000"/>
            </a:schemeClr>
          </a:solidFill>
          <a:ln w="3810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r>
              <a:rPr lang="ms-MY" sz="2800" b="1" dirty="0"/>
              <a:t>‘Siapa membaca satu huruf dari kitab Allah, baginya satu kebaikan, dan satu kebaikan itu akan meyamai sepuluh kebaikan, aku tidak maksudkan “alif lam mim” satu huruf, tetapi alif satu huruf, lam satu huruf dan mim satu huruf ‘.</a:t>
            </a:r>
            <a:endParaRPr lang="en-US" sz="2800" b="1" dirty="0"/>
          </a:p>
        </p:txBody>
      </p:sp>
      <p:sp>
        <p:nvSpPr>
          <p:cNvPr id="7" name="Pentagon 6"/>
          <p:cNvSpPr/>
          <p:nvPr/>
        </p:nvSpPr>
        <p:spPr>
          <a:xfrm>
            <a:off x="251520" y="1371600"/>
            <a:ext cx="3558480" cy="1040904"/>
          </a:xfrm>
          <a:prstGeom prst="homePlate">
            <a:avLst>
              <a:gd name="adj" fmla="val 61706"/>
            </a:avLst>
          </a:prstGeom>
          <a:solidFill>
            <a:srgbClr val="00B0F0">
              <a:alpha val="79000"/>
            </a:srgbClr>
          </a:solidFill>
          <a:ln w="57150">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a:p>
            <a:pPr algn="ctr"/>
            <a:r>
              <a:rPr lang="en-US" sz="24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Sebagai</a:t>
            </a:r>
            <a:r>
              <a:rPr lang="en-US" sz="24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kitab</a:t>
            </a:r>
            <a:r>
              <a:rPr lang="en-US" sz="24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bacaan</a:t>
            </a:r>
            <a:r>
              <a:rPr lang="en-US" sz="24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dan</a:t>
            </a:r>
            <a:r>
              <a:rPr lang="en-US" sz="24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zikir</a:t>
            </a:r>
            <a:endParaRPr lang="en-MY" sz="2400" b="1" dirty="0" smtClean="0">
              <a:effectLst>
                <a:glow rad="101600">
                  <a:schemeClr val="tx1">
                    <a:alpha val="60000"/>
                  </a:schemeClr>
                </a:glow>
                <a:outerShdw blurRad="38100" dist="38100" dir="2700000" algn="tl">
                  <a:srgbClr val="000000">
                    <a:alpha val="43137"/>
                  </a:srgbClr>
                </a:outerShdw>
              </a:effectLst>
            </a:endParaRPr>
          </a:p>
          <a:p>
            <a:pPr algn="ctr">
              <a:defRPr/>
            </a:pPr>
            <a:endParaRPr lang="en-US" sz="2400" dirty="0">
              <a:ln w="9525" cmpd="sng">
                <a:solidFill>
                  <a:schemeClr val="tx1"/>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8" name="Bent-Up Arrow 7"/>
          <p:cNvSpPr/>
          <p:nvPr/>
        </p:nvSpPr>
        <p:spPr>
          <a:xfrm rot="5400000">
            <a:off x="-72516" y="4286436"/>
            <a:ext cx="1512168" cy="864096"/>
          </a:xfrm>
          <a:prstGeom prst="bentUpArrow">
            <a:avLst/>
          </a:prstGeom>
          <a:solidFill>
            <a:schemeClr val="bg1"/>
          </a:solidFill>
          <a:ln w="38100">
            <a:solidFill>
              <a:srgbClr val="451EB2"/>
            </a:solid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2597186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ounded Rectangle 2"/>
          <p:cNvSpPr/>
          <p:nvPr/>
        </p:nvSpPr>
        <p:spPr>
          <a:xfrm>
            <a:off x="3352800" y="1442090"/>
            <a:ext cx="5257800" cy="1072510"/>
          </a:xfrm>
          <a:prstGeom prst="roundRect">
            <a:avLst>
              <a:gd name="adj" fmla="val 0"/>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Malam</a:t>
            </a:r>
            <a:r>
              <a:rPr lang="en-US" sz="36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3600" dirty="0" err="1">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L</a:t>
            </a:r>
            <a:r>
              <a:rPr lang="en-US" sz="36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ailatul</a:t>
            </a:r>
            <a:r>
              <a:rPr lang="en-US" sz="36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36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Qadar</a:t>
            </a:r>
            <a:endParaRPr lang="en-US" sz="36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p:txBody>
      </p:sp>
      <p:sp>
        <p:nvSpPr>
          <p:cNvPr id="4" name="Pentagon 3"/>
          <p:cNvSpPr/>
          <p:nvPr/>
        </p:nvSpPr>
        <p:spPr>
          <a:xfrm>
            <a:off x="533401" y="1448780"/>
            <a:ext cx="2590800" cy="761020"/>
          </a:xfrm>
          <a:prstGeom prst="homePlate">
            <a:avLst>
              <a:gd name="adj" fmla="val 61706"/>
            </a:avLst>
          </a:prstGeom>
          <a:solidFill>
            <a:srgbClr val="00B0F0">
              <a:alpha val="79000"/>
            </a:srgbClr>
          </a:solidFill>
          <a:ln w="57150">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Kedua</a:t>
            </a:r>
            <a:r>
              <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a:t>
            </a:r>
          </a:p>
        </p:txBody>
      </p:sp>
      <p:sp>
        <p:nvSpPr>
          <p:cNvPr id="5" name="Rectangle 4"/>
          <p:cNvSpPr/>
          <p:nvPr/>
        </p:nvSpPr>
        <p:spPr>
          <a:xfrm>
            <a:off x="2051720" y="476672"/>
            <a:ext cx="5112568" cy="553998"/>
          </a:xfrm>
          <a:prstGeom prst="rect">
            <a:avLst/>
          </a:prstGeom>
        </p:spPr>
        <p:txBody>
          <a:bodyPr wrap="square">
            <a:spAutoFit/>
          </a:bodyPr>
          <a:lstStyle/>
          <a:p>
            <a:pPr algn="ctr"/>
            <a:endParaRPr lang="ms-MY" sz="3000" b="1" dirty="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6" name="Rectangle 5"/>
          <p:cNvSpPr/>
          <p:nvPr/>
        </p:nvSpPr>
        <p:spPr>
          <a:xfrm>
            <a:off x="1632095" y="476672"/>
            <a:ext cx="6135206" cy="553998"/>
          </a:xfrm>
          <a:prstGeom prst="rect">
            <a:avLst/>
          </a:prstGeom>
        </p:spPr>
        <p:txBody>
          <a:bodyPr wrap="none">
            <a:spAutoFit/>
          </a:bodyPr>
          <a:lstStyle/>
          <a:p>
            <a:pPr lvl="0" algn="ctr">
              <a:defRPr/>
            </a:pPr>
            <a:r>
              <a:rPr lang="en-US" sz="3000" b="1" i="1" dirty="0" err="1"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Anugerah</a:t>
            </a:r>
            <a:r>
              <a:rPr lang="en-US" sz="3000" b="1" i="1" dirty="0"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di </a:t>
            </a:r>
            <a:r>
              <a:rPr lang="en-US" sz="3000" b="1" i="1" dirty="0" err="1"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Bulan</a:t>
            </a:r>
            <a:r>
              <a:rPr lang="en-US" sz="3000" b="1" i="1" dirty="0"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Ramadan</a:t>
            </a:r>
            <a:endParaRPr lang="en-US" sz="30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
        <p:nvSpPr>
          <p:cNvPr id="7" name="Snip Same Side Corner Rectangle 6"/>
          <p:cNvSpPr/>
          <p:nvPr/>
        </p:nvSpPr>
        <p:spPr>
          <a:xfrm>
            <a:off x="838200" y="2819400"/>
            <a:ext cx="7772400" cy="3276600"/>
          </a:xfrm>
          <a:prstGeom prst="snip2SameRect">
            <a:avLst>
              <a:gd name="adj1" fmla="val 8485"/>
              <a:gd name="adj2" fmla="val 9546"/>
            </a:avLst>
          </a:pr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5400000" scaled="1"/>
            <a:tileRect/>
          </a:gradFill>
          <a:ln w="28575">
            <a:solidFill>
              <a:schemeClr val="bg1"/>
            </a:solidFill>
          </a:ln>
          <a:effectLst>
            <a:glow rad="101600">
              <a:schemeClr val="tx1">
                <a:alpha val="60000"/>
              </a:schemeClr>
            </a:glow>
          </a:effectLst>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Hanya</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berlaku</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pada</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satu</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malam</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dari</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malam-malam</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Ramadhan</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terutama</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10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malam</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terakhir</a:t>
            </a:r>
            <a:endPar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a:p>
            <a:endPar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a:p>
            <a:pPr marL="342900" indent="-342900">
              <a:buFont typeface="Arial" pitchFamily="34" charset="0"/>
              <a:buChar char="•"/>
            </a:pPr>
            <a:r>
              <a:rPr lang="ms-MY"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Malam yang penuh keberkatan, </a:t>
            </a:r>
            <a:r>
              <a:rPr lang="ms-MY"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amal </a:t>
            </a:r>
            <a:r>
              <a:rPr lang="ms-MY"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ibadah pada malam itu lebih baik dari beramal seribu bulan di bulan-bulan yang lain</a:t>
            </a:r>
            <a:endParaRPr lang="ms-MY" sz="2400" b="1" dirty="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41063914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421030" y="242645"/>
            <a:ext cx="8399442" cy="954107"/>
          </a:xfrm>
          <a:prstGeom prst="rect">
            <a:avLst/>
          </a:prstGeom>
        </p:spPr>
        <p:txBody>
          <a:bodyPr wrap="square">
            <a:spAutoFit/>
          </a:bodyPr>
          <a:lstStyle/>
          <a:p>
            <a:pPr algn="ctr" fontAlgn="auto">
              <a:spcBef>
                <a:spcPts val="0"/>
              </a:spcBef>
              <a:spcAft>
                <a:spcPts val="0"/>
              </a:spcAft>
              <a:defRPr/>
            </a:pP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Firman</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Taala</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dalam</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p>
          <a:p>
            <a:pPr algn="ctr" fontAlgn="auto">
              <a:spcBef>
                <a:spcPts val="0"/>
              </a:spcBef>
              <a:spcAft>
                <a:spcPts val="0"/>
              </a:spcAft>
              <a:defRPr/>
            </a:pP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Surah al-</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Qadar</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Ayat</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2 </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hingga</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4 </a:t>
            </a:r>
            <a:endParaRPr lang="en-US" sz="2800" i="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1"/>
          <p:cNvSpPr>
            <a:spLocks noChangeArrowheads="1"/>
          </p:cNvSpPr>
          <p:nvPr/>
        </p:nvSpPr>
        <p:spPr bwMode="auto">
          <a:xfrm>
            <a:off x="199864" y="3998099"/>
            <a:ext cx="8744272" cy="2677656"/>
          </a:xfrm>
          <a:prstGeom prst="rect">
            <a:avLst/>
          </a:prstGeom>
          <a:solidFill>
            <a:srgbClr val="00B0F0">
              <a:alpha val="48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ms-MY" sz="2800" b="1" dirty="0">
                <a:solidFill>
                  <a:schemeClr val="bg1"/>
                </a:solidFill>
              </a:rPr>
              <a:t>“dan apa jalannya engkau dapat mengetahui apa itu malam lailatul Qadar itu? Malam lailatul qadar adalah lebih baik daripada seribu bulan. Pada malam itu, turun malaikat dan Jibril dengan izin Tuhan mereka, kerana membawa segala perkara (yang ditakdirkan berlaku pada tahun yang berikutnya). </a:t>
            </a:r>
            <a:endParaRPr lang="en-US" sz="2800" b="1" dirty="0">
              <a:solidFill>
                <a:schemeClr val="bg1"/>
              </a:solidFill>
            </a:endParaRPr>
          </a:p>
        </p:txBody>
      </p:sp>
      <p:sp>
        <p:nvSpPr>
          <p:cNvPr id="5" name="Rectangle 4"/>
          <p:cNvSpPr/>
          <p:nvPr/>
        </p:nvSpPr>
        <p:spPr>
          <a:xfrm>
            <a:off x="0" y="1412776"/>
            <a:ext cx="9144000" cy="2585323"/>
          </a:xfrm>
          <a:prstGeom prst="rect">
            <a:avLst/>
          </a:prstGeom>
          <a:solidFill>
            <a:schemeClr val="accent6">
              <a:lumMod val="50000"/>
              <a:alpha val="18000"/>
            </a:schemeClr>
          </a:solidFill>
        </p:spPr>
        <p:txBody>
          <a:bodyPr wrap="square">
            <a:spAutoFit/>
          </a:bodyPr>
          <a:lstStyle/>
          <a:p>
            <a:pPr lvl="0" algn="ctr" rtl="1" fontAlgn="base">
              <a:spcBef>
                <a:spcPct val="0"/>
              </a:spcBef>
              <a:spcAft>
                <a:spcPct val="0"/>
              </a:spcAft>
            </a:pPr>
            <a:r>
              <a:rPr lang="ar-SA" sz="5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وَمَا أَدْرَاكَ مَا لَيْلَةُ </a:t>
            </a:r>
            <a:r>
              <a:rPr lang="ar-SA" sz="5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الْقَدْرِ</a:t>
            </a:r>
            <a:endParaRPr lang="en-US" sz="5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a:p>
            <a:pPr algn="ctr" rtl="1" fontAlgn="base">
              <a:spcBef>
                <a:spcPct val="0"/>
              </a:spcBef>
              <a:spcAft>
                <a:spcPct val="0"/>
              </a:spcAft>
            </a:pPr>
            <a:r>
              <a:rPr lang="ar-SA" sz="5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لَيْلَةُ الْقَدْرِ خَيْرٌ مِنْ أَلْفِ شَهْرٍ</a:t>
            </a:r>
          </a:p>
          <a:p>
            <a:pPr lvl="0" algn="ctr" rtl="1" fontAlgn="base">
              <a:spcBef>
                <a:spcPct val="0"/>
              </a:spcBef>
              <a:spcAft>
                <a:spcPct val="0"/>
              </a:spcAft>
            </a:pPr>
            <a:r>
              <a:rPr lang="ar-SA" sz="5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تَنَزَّلُ الْمَلَائِكَةُ وَالرُّوحُ فِيهَا بِإِذْنِ رَبِّهِمْ مِنْ كُلِّ </a:t>
            </a:r>
            <a:r>
              <a:rPr lang="ar-SA" sz="5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أَمْرٍ</a:t>
            </a:r>
            <a:endParaRPr lang="en-US" sz="5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Tree>
    <p:extLst>
      <p:ext uri="{BB962C8B-B14F-4D97-AF65-F5344CB8AC3E}">
        <p14:creationId xmlns:p14="http://schemas.microsoft.com/office/powerpoint/2010/main" val="26158653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2003" y="0"/>
            <a:ext cx="9144000" cy="6858000"/>
          </a:xfrm>
          <a:prstGeom prst="rect">
            <a:avLst/>
          </a:prstGeom>
          <a:noFill/>
          <a:ln w="9525">
            <a:noFill/>
            <a:miter lim="800000"/>
            <a:headEnd/>
            <a:tailEnd/>
          </a:ln>
          <a:effectLst/>
        </p:spPr>
      </p:pic>
      <p:sp>
        <p:nvSpPr>
          <p:cNvPr id="3" name="AutoShape 9"/>
          <p:cNvSpPr>
            <a:spLocks noChangeArrowheads="1"/>
          </p:cNvSpPr>
          <p:nvPr/>
        </p:nvSpPr>
        <p:spPr bwMode="auto">
          <a:xfrm>
            <a:off x="251520" y="1371600"/>
            <a:ext cx="5424399" cy="762001"/>
          </a:xfrm>
          <a:prstGeom prst="roundRect">
            <a:avLst>
              <a:gd name="adj" fmla="val 16667"/>
            </a:avLst>
          </a:prstGeom>
          <a:solidFill>
            <a:srgbClr val="C00000">
              <a:alpha val="32000"/>
            </a:srgbClr>
          </a:solidFill>
          <a:ln w="38100">
            <a:solidFill>
              <a:schemeClr val="bg1"/>
            </a:solidFill>
            <a:round/>
            <a:headEnd/>
            <a:tailEnd/>
          </a:ln>
          <a:effectLst>
            <a:glow rad="101600">
              <a:schemeClr val="tx1">
                <a:alpha val="60000"/>
              </a:schemeClr>
            </a:glow>
            <a:prstShdw prst="shdw17" dist="17961" dir="2700000">
              <a:schemeClr val="bg1">
                <a:gamma/>
                <a:shade val="60000"/>
                <a:invGamma/>
              </a:schemeClr>
            </a:prstShdw>
          </a:effectLst>
        </p:spPr>
        <p:txBody>
          <a:bodyPr wrap="none" anchor="ctr"/>
          <a:lstStyle/>
          <a:p>
            <a:pPr algn="ctr">
              <a:defRPr/>
            </a:pP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Riwayat</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Bukhari</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dan</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Muslim</a:t>
            </a:r>
            <a:endParaRPr lang="en-US" sz="2400" i="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4" name="Rectangle 3"/>
          <p:cNvSpPr/>
          <p:nvPr/>
        </p:nvSpPr>
        <p:spPr>
          <a:xfrm>
            <a:off x="323528" y="188640"/>
            <a:ext cx="8316416" cy="954107"/>
          </a:xfrm>
          <a:prstGeom prst="rect">
            <a:avLst/>
          </a:prstGeom>
        </p:spPr>
        <p:txBody>
          <a:bodyPr wrap="square">
            <a:spAutoFit/>
          </a:bodyPr>
          <a:lstStyle/>
          <a:p>
            <a:pPr algn="ctr"/>
            <a:r>
              <a:rPr lang="en-US" sz="28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Malam</a:t>
            </a:r>
            <a:r>
              <a:rPr lang="en-US" sz="28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Lailatul</a:t>
            </a:r>
            <a:r>
              <a:rPr lang="en-US" sz="28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Qadar</a:t>
            </a:r>
            <a:r>
              <a:rPr lang="en-US" sz="28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malam</a:t>
            </a:r>
            <a:r>
              <a:rPr lang="en-US" sz="28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yang </a:t>
            </a:r>
            <a:r>
              <a:rPr lang="en-US" sz="28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penuh</a:t>
            </a:r>
            <a:r>
              <a:rPr lang="en-US" sz="28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keberkatan</a:t>
            </a:r>
            <a:r>
              <a:rPr lang="en-US" sz="28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endParaRPr lang="en-MY" sz="2800" b="1" dirty="0"/>
          </a:p>
        </p:txBody>
      </p:sp>
      <p:sp>
        <p:nvSpPr>
          <p:cNvPr id="5" name="Snip Same Side Corner Rectangle 4"/>
          <p:cNvSpPr/>
          <p:nvPr/>
        </p:nvSpPr>
        <p:spPr>
          <a:xfrm>
            <a:off x="683568" y="2286000"/>
            <a:ext cx="7669360" cy="1981200"/>
          </a:xfrm>
          <a:prstGeom prst="snip2SameRect">
            <a:avLst>
              <a:gd name="adj1" fmla="val 10248"/>
              <a:gd name="adj2" fmla="val 10862"/>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path path="circle">
              <a:fillToRect l="50000" t="50000" r="50000" b="50000"/>
            </a:path>
            <a:tileRect/>
          </a:gradFill>
          <a:ln w="28575">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5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مَن قَامَ لَيْلَةَ القَدْرِ إيمَانًا واحْتِسَابًا، غُفِرَ له ما تَقَدَّمَ مِن ذَنْبِهِ،</a:t>
            </a:r>
            <a:endParaRPr lang="en-US" sz="5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
        <p:nvSpPr>
          <p:cNvPr id="6" name="Rounded Rectangle 5"/>
          <p:cNvSpPr/>
          <p:nvPr/>
        </p:nvSpPr>
        <p:spPr>
          <a:xfrm>
            <a:off x="1066800" y="4369668"/>
            <a:ext cx="7772400" cy="2209800"/>
          </a:xfrm>
          <a:prstGeom prst="roundRect">
            <a:avLst>
              <a:gd name="adj" fmla="val 351"/>
            </a:avLst>
          </a:prstGeom>
          <a:solidFill>
            <a:schemeClr val="accent2">
              <a:alpha val="67000"/>
            </a:schemeClr>
          </a:solidFill>
          <a:ln w="3810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r>
              <a:rPr lang="ms-MY" sz="3200" b="1" dirty="0" smtClean="0"/>
              <a:t>‘</a:t>
            </a:r>
            <a:r>
              <a:rPr lang="ms-MY" sz="3200" b="1" dirty="0"/>
              <a:t>Siapa yang menghidupkan malam Lailatul al Qadar dengan penuh keimanan dan mengharapkan keampunan Allah, Allah akan ampun dosa - dosanya  yang lampau’.</a:t>
            </a:r>
            <a:endParaRPr lang="en-US" sz="3200" b="1" dirty="0"/>
          </a:p>
        </p:txBody>
      </p:sp>
      <p:sp>
        <p:nvSpPr>
          <p:cNvPr id="8" name="Bent-Up Arrow 7"/>
          <p:cNvSpPr/>
          <p:nvPr/>
        </p:nvSpPr>
        <p:spPr>
          <a:xfrm rot="5400000">
            <a:off x="-72516" y="4286436"/>
            <a:ext cx="1512168" cy="864096"/>
          </a:xfrm>
          <a:prstGeom prst="bentUpArrow">
            <a:avLst/>
          </a:prstGeom>
          <a:solidFill>
            <a:schemeClr val="bg1"/>
          </a:solidFill>
          <a:ln w="38100">
            <a:solidFill>
              <a:srgbClr val="451EB2"/>
            </a:solid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27648809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251520" y="228600"/>
            <a:ext cx="8424936" cy="523220"/>
          </a:xfrm>
          <a:prstGeom prst="rect">
            <a:avLst/>
          </a:prstGeom>
        </p:spPr>
        <p:txBody>
          <a:bodyPr wrap="square">
            <a:spAutoFit/>
          </a:bodyPr>
          <a:lstStyle/>
          <a:p>
            <a:pPr algn="ctr"/>
            <a:r>
              <a:rPr lang="en-US" sz="2800" b="1" i="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Kesimpulan</a:t>
            </a:r>
            <a:r>
              <a:rPr lang="en-US" sz="2800" b="1" i="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b="1" i="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Khutbah</a:t>
            </a:r>
            <a:endParaRPr lang="en-US" sz="2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
        <p:nvSpPr>
          <p:cNvPr id="4" name="Snip Same Side Corner Rectangle 3"/>
          <p:cNvSpPr/>
          <p:nvPr/>
        </p:nvSpPr>
        <p:spPr>
          <a:xfrm>
            <a:off x="533400" y="1243378"/>
            <a:ext cx="8001000" cy="857256"/>
          </a:xfrm>
          <a:prstGeom prst="snip2SameRect">
            <a:avLst>
              <a:gd name="adj1" fmla="val 8485"/>
              <a:gd name="adj2" fmla="val 9546"/>
            </a:avLst>
          </a:pr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5400000" scaled="1"/>
            <a:tileRect/>
          </a:gradFill>
          <a:ln w="28575">
            <a:solidFill>
              <a:schemeClr val="bg1"/>
            </a:solidFill>
          </a:ln>
          <a:effectLst>
            <a:glow rad="101600">
              <a:schemeClr val="tx1">
                <a:alpha val="60000"/>
              </a:schemeClr>
            </a:glow>
          </a:effectLst>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Tambahkan</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kecintaan</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kepada</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al-Quran di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bulan</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agung</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ini</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endParaRPr lang="ms-MY" sz="2400" b="1" dirty="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5" name="Snip Same Side Corner Rectangle 4"/>
          <p:cNvSpPr/>
          <p:nvPr/>
        </p:nvSpPr>
        <p:spPr>
          <a:xfrm>
            <a:off x="533400" y="2362200"/>
            <a:ext cx="8001000" cy="950168"/>
          </a:xfrm>
          <a:prstGeom prst="snip2SameRect">
            <a:avLst>
              <a:gd name="adj1" fmla="val 8485"/>
              <a:gd name="adj2" fmla="val 9546"/>
            </a:avLst>
          </a:prstGeom>
          <a:solidFill>
            <a:schemeClr val="accent6">
              <a:lumMod val="75000"/>
            </a:schemeClr>
          </a:solidFill>
          <a:ln w="28575">
            <a:solidFill>
              <a:schemeClr val="bg1"/>
            </a:solidFill>
          </a:ln>
          <a:effectLst>
            <a:glow rad="101600">
              <a:schemeClr val="tx1">
                <a:alpha val="60000"/>
              </a:schemeClr>
            </a:glow>
          </a:effectLst>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Tingkatkan</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kualiti</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bacaan</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al-Quran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serta</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tadabbur</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memahami</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isi</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kandungan</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al-Quran</a:t>
            </a:r>
          </a:p>
        </p:txBody>
      </p:sp>
      <p:sp>
        <p:nvSpPr>
          <p:cNvPr id="6" name="Snip Same Side Corner Rectangle 5"/>
          <p:cNvSpPr/>
          <p:nvPr/>
        </p:nvSpPr>
        <p:spPr>
          <a:xfrm>
            <a:off x="533400" y="3581400"/>
            <a:ext cx="8000999" cy="838200"/>
          </a:xfrm>
          <a:prstGeom prst="snip2SameRect">
            <a:avLst>
              <a:gd name="adj1" fmla="val 8485"/>
              <a:gd name="adj2" fmla="val 9546"/>
            </a:avLst>
          </a:prstGeom>
          <a:solidFill>
            <a:schemeClr val="accent2"/>
          </a:solidFill>
          <a:ln w="28575">
            <a:solidFill>
              <a:schemeClr val="bg1"/>
            </a:solidFill>
          </a:ln>
          <a:effectLst>
            <a:glow rad="101600">
              <a:schemeClr val="tx1">
                <a:alpha val="60000"/>
              </a:schemeClr>
            </a:glow>
          </a:effectLst>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Hiasi</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rumah</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dengan</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cahaya</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al-Quran</a:t>
            </a:r>
            <a:endParaRPr lang="ms-MY" sz="2400" b="1" dirty="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8" name="Snip Same Side Corner Rectangle 7"/>
          <p:cNvSpPr/>
          <p:nvPr/>
        </p:nvSpPr>
        <p:spPr>
          <a:xfrm>
            <a:off x="571500" y="4724400"/>
            <a:ext cx="8000999" cy="838200"/>
          </a:xfrm>
          <a:prstGeom prst="snip2SameRect">
            <a:avLst>
              <a:gd name="adj1" fmla="val 8485"/>
              <a:gd name="adj2" fmla="val 9546"/>
            </a:avLst>
          </a:prstGeom>
          <a:solidFill>
            <a:srgbClr val="00B0F0"/>
          </a:solidFill>
          <a:ln w="28575">
            <a:solidFill>
              <a:schemeClr val="bg1"/>
            </a:solidFill>
          </a:ln>
          <a:effectLst>
            <a:glow rad="101600">
              <a:schemeClr val="tx1">
                <a:alpha val="60000"/>
              </a:schemeClr>
            </a:glow>
          </a:effectLst>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Usaha agar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kehidupan</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sentiasa</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di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pandu</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al-Quran</a:t>
            </a:r>
            <a:endParaRPr lang="ms-MY" sz="2400" b="1" dirty="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9" name="Snip Same Side Corner Rectangle 8"/>
          <p:cNvSpPr/>
          <p:nvPr/>
        </p:nvSpPr>
        <p:spPr>
          <a:xfrm>
            <a:off x="571500" y="5867400"/>
            <a:ext cx="8000999" cy="838200"/>
          </a:xfrm>
          <a:prstGeom prst="snip2SameRect">
            <a:avLst>
              <a:gd name="adj1" fmla="val 8485"/>
              <a:gd name="adj2" fmla="val 9546"/>
            </a:avLst>
          </a:prstGeom>
          <a:solidFill>
            <a:srgbClr val="00B050"/>
          </a:solidFill>
          <a:ln w="28575">
            <a:solidFill>
              <a:schemeClr val="bg1"/>
            </a:solidFill>
          </a:ln>
          <a:effectLst>
            <a:glow rad="101600">
              <a:schemeClr val="tx1">
                <a:alpha val="60000"/>
              </a:schemeClr>
            </a:glow>
          </a:effectLst>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Usaha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menghidupkan</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malam-malam</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Ramadan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terutama</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10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malam</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terakhir</a:t>
            </a:r>
            <a:endParaRPr lang="ms-MY" sz="2400" b="1" dirty="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421030" y="242645"/>
            <a:ext cx="8399442" cy="954107"/>
          </a:xfrm>
          <a:prstGeom prst="rect">
            <a:avLst/>
          </a:prstGeom>
        </p:spPr>
        <p:txBody>
          <a:bodyPr wrap="square">
            <a:spAutoFit/>
          </a:bodyPr>
          <a:lstStyle/>
          <a:p>
            <a:pPr algn="ctr" fontAlgn="auto">
              <a:spcBef>
                <a:spcPts val="0"/>
              </a:spcBef>
              <a:spcAft>
                <a:spcPts val="0"/>
              </a:spcAft>
              <a:defRPr/>
            </a:pP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Firman</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Taala</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dalam</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p>
          <a:p>
            <a:pPr algn="ctr" fontAlgn="auto">
              <a:spcBef>
                <a:spcPts val="0"/>
              </a:spcBef>
              <a:spcAft>
                <a:spcPts val="0"/>
              </a:spcAft>
              <a:defRPr/>
            </a:pP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Surah </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Fatir</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ayat</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29</a:t>
            </a:r>
            <a:endParaRPr lang="en-US" sz="2800" i="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0" y="1303015"/>
            <a:ext cx="9144000" cy="2862322"/>
          </a:xfrm>
          <a:prstGeom prst="rect">
            <a:avLst/>
          </a:prstGeom>
          <a:solidFill>
            <a:schemeClr val="accent6">
              <a:lumMod val="50000"/>
              <a:alpha val="18000"/>
            </a:schemeClr>
          </a:solidFill>
        </p:spPr>
        <p:txBody>
          <a:bodyPr wrap="square">
            <a:spAutoFit/>
          </a:bodyPr>
          <a:lstStyle/>
          <a:p>
            <a:pPr algn="ctr" rtl="1"/>
            <a:r>
              <a:rPr lang="ar-SA" sz="6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إِنَّ الَّذِينَ يَتْلُونَ كِتَابَ اللَّهِ وَأَقَامُوا الصَّلَاةَ </a:t>
            </a:r>
            <a:r>
              <a:rPr lang="ar-SA" sz="6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وَأَنْفَقُوا </a:t>
            </a:r>
            <a:r>
              <a:rPr lang="ar-SA" sz="6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مِمَّا رَزَقْنَاهُمْ سِرًّا وَعَلَانِيَةً يَرْجُونَ تِجَارَةً لَنْ </a:t>
            </a:r>
            <a:r>
              <a:rPr lang="ar-SA" sz="6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تَبُورَ</a:t>
            </a:r>
            <a:endParaRPr lang="ar-SA" sz="6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
        <p:nvSpPr>
          <p:cNvPr id="7" name="Rectangle 6"/>
          <p:cNvSpPr/>
          <p:nvPr/>
        </p:nvSpPr>
        <p:spPr>
          <a:xfrm>
            <a:off x="0" y="4165337"/>
            <a:ext cx="9144000" cy="2677656"/>
          </a:xfrm>
          <a:prstGeom prst="rect">
            <a:avLst/>
          </a:prstGeom>
          <a:solidFill>
            <a:schemeClr val="accent6">
              <a:lumMod val="50000"/>
              <a:alpha val="18000"/>
            </a:schemeClr>
          </a:solidFill>
        </p:spPr>
        <p:txBody>
          <a:bodyPr wrap="square">
            <a:spAutoFit/>
          </a:bodyPr>
          <a:lstStyle/>
          <a:p>
            <a:pPr algn="ctr" rtl="1"/>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Sesungguhnya</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orang-orang yang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selalu</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membaca</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Kitab</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Allah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dan</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tetap</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mendirikan</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sembahyang</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serta</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mendermakan</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dari</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apa</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yang Kami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kurniakan</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kepada</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mereka</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secara</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bersembunyi</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atau</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secara</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terbuka</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mereka</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dengan</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amalan</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yang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demikian</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mengharapkan</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sejenis</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perniagaan</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yang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tidak</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akan</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mengalami</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kerugian</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ar-SA"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228600" y="335904"/>
            <a:ext cx="3591100" cy="523220"/>
          </a:xfrm>
          <a:prstGeom prst="rect">
            <a:avLst/>
          </a:prstGeom>
        </p:spPr>
        <p:txBody>
          <a:bodyPr wrap="square">
            <a:spAutoFit/>
          </a:bodyPr>
          <a:lstStyle/>
          <a:p>
            <a:pPr algn="ctr" fontAlgn="auto">
              <a:spcBef>
                <a:spcPts val="0"/>
              </a:spcBef>
              <a:spcAft>
                <a:spcPts val="0"/>
              </a:spcAft>
              <a:defRPr/>
            </a:pP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PENUTUP</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Freeform 3"/>
          <p:cNvSpPr/>
          <p:nvPr/>
        </p:nvSpPr>
        <p:spPr>
          <a:xfrm>
            <a:off x="71406" y="1196400"/>
            <a:ext cx="8929718" cy="5509200"/>
          </a:xfrm>
          <a:custGeom>
            <a:avLst/>
            <a:gdLst>
              <a:gd name="connsiteX0" fmla="*/ 0 w 9144000"/>
              <a:gd name="connsiteY0" fmla="*/ 0 h 4154984"/>
              <a:gd name="connsiteX1" fmla="*/ 9144000 w 9144000"/>
              <a:gd name="connsiteY1" fmla="*/ 0 h 4154984"/>
              <a:gd name="connsiteX2" fmla="*/ 9144000 w 9144000"/>
              <a:gd name="connsiteY2" fmla="*/ 4154984 h 4154984"/>
              <a:gd name="connsiteX3" fmla="*/ 0 w 9144000"/>
              <a:gd name="connsiteY3" fmla="*/ 4154984 h 4154984"/>
              <a:gd name="connsiteX4" fmla="*/ 0 w 9144000"/>
              <a:gd name="connsiteY4" fmla="*/ 0 h 4154984"/>
              <a:gd name="connsiteX0" fmla="*/ 0 w 9144000"/>
              <a:gd name="connsiteY0" fmla="*/ 0 h 4154984"/>
              <a:gd name="connsiteX1" fmla="*/ 9144000 w 9144000"/>
              <a:gd name="connsiteY1" fmla="*/ 0 h 4154984"/>
              <a:gd name="connsiteX2" fmla="*/ 9144000 w 9144000"/>
              <a:gd name="connsiteY2" fmla="*/ 4154984 h 4154984"/>
              <a:gd name="connsiteX3" fmla="*/ 228600 w 9144000"/>
              <a:gd name="connsiteY3" fmla="*/ 3847404 h 4154984"/>
              <a:gd name="connsiteX4" fmla="*/ 0 w 9144000"/>
              <a:gd name="connsiteY4" fmla="*/ 0 h 4154984"/>
              <a:gd name="connsiteX0" fmla="*/ 0 w 9144000"/>
              <a:gd name="connsiteY0" fmla="*/ 0 h 4154984"/>
              <a:gd name="connsiteX1" fmla="*/ 9144000 w 9144000"/>
              <a:gd name="connsiteY1" fmla="*/ 0 h 4154984"/>
              <a:gd name="connsiteX2" fmla="*/ 9144000 w 9144000"/>
              <a:gd name="connsiteY2" fmla="*/ 4154984 h 4154984"/>
              <a:gd name="connsiteX3" fmla="*/ 8544910 w 9144000"/>
              <a:gd name="connsiteY3" fmla="*/ 3836798 h 4154984"/>
              <a:gd name="connsiteX4" fmla="*/ 228600 w 9144000"/>
              <a:gd name="connsiteY4" fmla="*/ 3847404 h 4154984"/>
              <a:gd name="connsiteX5" fmla="*/ 0 w 9144000"/>
              <a:gd name="connsiteY5" fmla="*/ 0 h 4154984"/>
              <a:gd name="connsiteX0" fmla="*/ 0 w 9144000"/>
              <a:gd name="connsiteY0" fmla="*/ 0 h 4550948"/>
              <a:gd name="connsiteX1" fmla="*/ 9144000 w 9144000"/>
              <a:gd name="connsiteY1" fmla="*/ 0 h 4550948"/>
              <a:gd name="connsiteX2" fmla="*/ 9144000 w 9144000"/>
              <a:gd name="connsiteY2" fmla="*/ 4154984 h 4550948"/>
              <a:gd name="connsiteX3" fmla="*/ 8544910 w 9144000"/>
              <a:gd name="connsiteY3" fmla="*/ 3836798 h 4550948"/>
              <a:gd name="connsiteX4" fmla="*/ 228600 w 9144000"/>
              <a:gd name="connsiteY4" fmla="*/ 3847404 h 4550948"/>
              <a:gd name="connsiteX5" fmla="*/ 0 w 9144000"/>
              <a:gd name="connsiteY5" fmla="*/ 0 h 4550948"/>
              <a:gd name="connsiteX0" fmla="*/ 0 w 9144000"/>
              <a:gd name="connsiteY0" fmla="*/ 0 h 4522224"/>
              <a:gd name="connsiteX1" fmla="*/ 9144000 w 9144000"/>
              <a:gd name="connsiteY1" fmla="*/ 0 h 4522224"/>
              <a:gd name="connsiteX2" fmla="*/ 9144000 w 9144000"/>
              <a:gd name="connsiteY2" fmla="*/ 4154984 h 4522224"/>
              <a:gd name="connsiteX3" fmla="*/ 8544910 w 9144000"/>
              <a:gd name="connsiteY3" fmla="*/ 3836798 h 4522224"/>
              <a:gd name="connsiteX4" fmla="*/ 3484179 w 9144000"/>
              <a:gd name="connsiteY4" fmla="*/ 4356502 h 4522224"/>
              <a:gd name="connsiteX5" fmla="*/ 228600 w 9144000"/>
              <a:gd name="connsiteY5" fmla="*/ 3847404 h 4522224"/>
              <a:gd name="connsiteX6" fmla="*/ 0 w 9144000"/>
              <a:gd name="connsiteY6" fmla="*/ 0 h 4522224"/>
              <a:gd name="connsiteX0" fmla="*/ 0 w 9144000"/>
              <a:gd name="connsiteY0" fmla="*/ 0 h 4522224"/>
              <a:gd name="connsiteX1" fmla="*/ 9144000 w 9144000"/>
              <a:gd name="connsiteY1" fmla="*/ 0 h 4522224"/>
              <a:gd name="connsiteX2" fmla="*/ 8899634 w 9144000"/>
              <a:gd name="connsiteY2" fmla="*/ 1805711 h 4522224"/>
              <a:gd name="connsiteX3" fmla="*/ 9144000 w 9144000"/>
              <a:gd name="connsiteY3" fmla="*/ 4154984 h 4522224"/>
              <a:gd name="connsiteX4" fmla="*/ 8544910 w 9144000"/>
              <a:gd name="connsiteY4" fmla="*/ 3836798 h 4522224"/>
              <a:gd name="connsiteX5" fmla="*/ 3484179 w 9144000"/>
              <a:gd name="connsiteY5" fmla="*/ 4356502 h 4522224"/>
              <a:gd name="connsiteX6" fmla="*/ 228600 w 9144000"/>
              <a:gd name="connsiteY6" fmla="*/ 3847404 h 4522224"/>
              <a:gd name="connsiteX7" fmla="*/ 0 w 9144000"/>
              <a:gd name="connsiteY7" fmla="*/ 0 h 4522224"/>
              <a:gd name="connsiteX0" fmla="*/ 0 w 9144000"/>
              <a:gd name="connsiteY0" fmla="*/ 0 h 4529736"/>
              <a:gd name="connsiteX1" fmla="*/ 9144000 w 9144000"/>
              <a:gd name="connsiteY1" fmla="*/ 0 h 4529736"/>
              <a:gd name="connsiteX2" fmla="*/ 8899634 w 9144000"/>
              <a:gd name="connsiteY2" fmla="*/ 1805711 h 4529736"/>
              <a:gd name="connsiteX3" fmla="*/ 9144000 w 9144000"/>
              <a:gd name="connsiteY3" fmla="*/ 4154984 h 4529736"/>
              <a:gd name="connsiteX4" fmla="*/ 8544910 w 9144000"/>
              <a:gd name="connsiteY4" fmla="*/ 3836798 h 4529736"/>
              <a:gd name="connsiteX5" fmla="*/ 3484179 w 9144000"/>
              <a:gd name="connsiteY5" fmla="*/ 4356502 h 4529736"/>
              <a:gd name="connsiteX6" fmla="*/ 228600 w 9144000"/>
              <a:gd name="connsiteY6" fmla="*/ 3847404 h 4529736"/>
              <a:gd name="connsiteX7" fmla="*/ 15766 w 9144000"/>
              <a:gd name="connsiteY7" fmla="*/ 262509 h 4529736"/>
              <a:gd name="connsiteX8" fmla="*/ 0 w 9144000"/>
              <a:gd name="connsiteY8" fmla="*/ 0 h 4529736"/>
              <a:gd name="connsiteX0" fmla="*/ 0 w 9144000"/>
              <a:gd name="connsiteY0" fmla="*/ 238633 h 4768369"/>
              <a:gd name="connsiteX1" fmla="*/ 3767959 w 9144000"/>
              <a:gd name="connsiteY1" fmla="*/ 0 h 4768369"/>
              <a:gd name="connsiteX2" fmla="*/ 9144000 w 9144000"/>
              <a:gd name="connsiteY2" fmla="*/ 238633 h 4768369"/>
              <a:gd name="connsiteX3" fmla="*/ 8899634 w 9144000"/>
              <a:gd name="connsiteY3" fmla="*/ 2044344 h 4768369"/>
              <a:gd name="connsiteX4" fmla="*/ 9144000 w 9144000"/>
              <a:gd name="connsiteY4" fmla="*/ 4393617 h 4768369"/>
              <a:gd name="connsiteX5" fmla="*/ 8544910 w 9144000"/>
              <a:gd name="connsiteY5" fmla="*/ 4075431 h 4768369"/>
              <a:gd name="connsiteX6" fmla="*/ 3484179 w 9144000"/>
              <a:gd name="connsiteY6" fmla="*/ 4595135 h 4768369"/>
              <a:gd name="connsiteX7" fmla="*/ 228600 w 9144000"/>
              <a:gd name="connsiteY7" fmla="*/ 4086037 h 4768369"/>
              <a:gd name="connsiteX8" fmla="*/ 15766 w 9144000"/>
              <a:gd name="connsiteY8" fmla="*/ 501142 h 4768369"/>
              <a:gd name="connsiteX9" fmla="*/ 0 w 9144000"/>
              <a:gd name="connsiteY9" fmla="*/ 238633 h 4768369"/>
              <a:gd name="connsiteX0" fmla="*/ 0 w 9144000"/>
              <a:gd name="connsiteY0" fmla="*/ 238633 h 4768369"/>
              <a:gd name="connsiteX1" fmla="*/ 3767959 w 9144000"/>
              <a:gd name="connsiteY1" fmla="*/ 0 h 4768369"/>
              <a:gd name="connsiteX2" fmla="*/ 6889531 w 9144000"/>
              <a:gd name="connsiteY2" fmla="*/ 461542 h 4768369"/>
              <a:gd name="connsiteX3" fmla="*/ 9144000 w 9144000"/>
              <a:gd name="connsiteY3" fmla="*/ 238633 h 4768369"/>
              <a:gd name="connsiteX4" fmla="*/ 8899634 w 9144000"/>
              <a:gd name="connsiteY4" fmla="*/ 2044344 h 4768369"/>
              <a:gd name="connsiteX5" fmla="*/ 9144000 w 9144000"/>
              <a:gd name="connsiteY5" fmla="*/ 4393617 h 4768369"/>
              <a:gd name="connsiteX6" fmla="*/ 8544910 w 9144000"/>
              <a:gd name="connsiteY6" fmla="*/ 4075431 h 4768369"/>
              <a:gd name="connsiteX7" fmla="*/ 3484179 w 9144000"/>
              <a:gd name="connsiteY7" fmla="*/ 4595135 h 4768369"/>
              <a:gd name="connsiteX8" fmla="*/ 228600 w 9144000"/>
              <a:gd name="connsiteY8" fmla="*/ 4086037 h 4768369"/>
              <a:gd name="connsiteX9" fmla="*/ 15766 w 9144000"/>
              <a:gd name="connsiteY9" fmla="*/ 501142 h 4768369"/>
              <a:gd name="connsiteX10" fmla="*/ 0 w 9144000"/>
              <a:gd name="connsiteY10" fmla="*/ 238633 h 4768369"/>
              <a:gd name="connsiteX0" fmla="*/ 0 w 9144000"/>
              <a:gd name="connsiteY0" fmla="*/ 238633 h 4768369"/>
              <a:gd name="connsiteX1" fmla="*/ 2617076 w 9144000"/>
              <a:gd name="connsiteY1" fmla="*/ 352639 h 4768369"/>
              <a:gd name="connsiteX2" fmla="*/ 3767959 w 9144000"/>
              <a:gd name="connsiteY2" fmla="*/ 0 h 4768369"/>
              <a:gd name="connsiteX3" fmla="*/ 6889531 w 9144000"/>
              <a:gd name="connsiteY3" fmla="*/ 461542 h 4768369"/>
              <a:gd name="connsiteX4" fmla="*/ 9144000 w 9144000"/>
              <a:gd name="connsiteY4" fmla="*/ 238633 h 4768369"/>
              <a:gd name="connsiteX5" fmla="*/ 8899634 w 9144000"/>
              <a:gd name="connsiteY5" fmla="*/ 2044344 h 4768369"/>
              <a:gd name="connsiteX6" fmla="*/ 9144000 w 9144000"/>
              <a:gd name="connsiteY6" fmla="*/ 4393617 h 4768369"/>
              <a:gd name="connsiteX7" fmla="*/ 8544910 w 9144000"/>
              <a:gd name="connsiteY7" fmla="*/ 4075431 h 4768369"/>
              <a:gd name="connsiteX8" fmla="*/ 3484179 w 9144000"/>
              <a:gd name="connsiteY8" fmla="*/ 4595135 h 4768369"/>
              <a:gd name="connsiteX9" fmla="*/ 228600 w 9144000"/>
              <a:gd name="connsiteY9" fmla="*/ 4086037 h 4768369"/>
              <a:gd name="connsiteX10" fmla="*/ 15766 w 9144000"/>
              <a:gd name="connsiteY10" fmla="*/ 501142 h 4768369"/>
              <a:gd name="connsiteX11" fmla="*/ 0 w 9144000"/>
              <a:gd name="connsiteY11" fmla="*/ 238633 h 4768369"/>
              <a:gd name="connsiteX0" fmla="*/ 0 w 9144000"/>
              <a:gd name="connsiteY0" fmla="*/ 238633 h 4930220"/>
              <a:gd name="connsiteX1" fmla="*/ 2617076 w 9144000"/>
              <a:gd name="connsiteY1" fmla="*/ 352639 h 4930220"/>
              <a:gd name="connsiteX2" fmla="*/ 3767959 w 9144000"/>
              <a:gd name="connsiteY2" fmla="*/ 0 h 4930220"/>
              <a:gd name="connsiteX3" fmla="*/ 6889531 w 9144000"/>
              <a:gd name="connsiteY3" fmla="*/ 461542 h 4930220"/>
              <a:gd name="connsiteX4" fmla="*/ 9144000 w 9144000"/>
              <a:gd name="connsiteY4" fmla="*/ 238633 h 4930220"/>
              <a:gd name="connsiteX5" fmla="*/ 8899634 w 9144000"/>
              <a:gd name="connsiteY5" fmla="*/ 2044344 h 4930220"/>
              <a:gd name="connsiteX6" fmla="*/ 9144000 w 9144000"/>
              <a:gd name="connsiteY6" fmla="*/ 4393617 h 4930220"/>
              <a:gd name="connsiteX7" fmla="*/ 8544910 w 9144000"/>
              <a:gd name="connsiteY7" fmla="*/ 4075431 h 4930220"/>
              <a:gd name="connsiteX8" fmla="*/ 4748048 w 9144000"/>
              <a:gd name="connsiteY8" fmla="*/ 4843603 h 4930220"/>
              <a:gd name="connsiteX9" fmla="*/ 3484179 w 9144000"/>
              <a:gd name="connsiteY9" fmla="*/ 4595135 h 4930220"/>
              <a:gd name="connsiteX10" fmla="*/ 228600 w 9144000"/>
              <a:gd name="connsiteY10" fmla="*/ 4086037 h 4930220"/>
              <a:gd name="connsiteX11" fmla="*/ 15766 w 9144000"/>
              <a:gd name="connsiteY11" fmla="*/ 501142 h 4930220"/>
              <a:gd name="connsiteX12" fmla="*/ 0 w 9144000"/>
              <a:gd name="connsiteY12" fmla="*/ 238633 h 493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4930220">
                <a:moveTo>
                  <a:pt x="0" y="238633"/>
                </a:moveTo>
                <a:lnTo>
                  <a:pt x="2617076" y="352639"/>
                </a:lnTo>
                <a:lnTo>
                  <a:pt x="3767959" y="0"/>
                </a:lnTo>
                <a:lnTo>
                  <a:pt x="6889531" y="461542"/>
                </a:lnTo>
                <a:lnTo>
                  <a:pt x="9144000" y="238633"/>
                </a:lnTo>
                <a:lnTo>
                  <a:pt x="8899634" y="2044344"/>
                </a:lnTo>
                <a:lnTo>
                  <a:pt x="9144000" y="4393617"/>
                </a:lnTo>
                <a:lnTo>
                  <a:pt x="8544910" y="4075431"/>
                </a:lnTo>
                <a:cubicBezTo>
                  <a:pt x="7977351" y="4075234"/>
                  <a:pt x="5591503" y="4756986"/>
                  <a:pt x="4748048" y="4843603"/>
                </a:cubicBezTo>
                <a:cubicBezTo>
                  <a:pt x="3904593" y="4930220"/>
                  <a:pt x="4237420" y="4721396"/>
                  <a:pt x="3484179" y="4595135"/>
                </a:cubicBezTo>
                <a:cubicBezTo>
                  <a:pt x="2730938" y="4468874"/>
                  <a:pt x="806669" y="4768369"/>
                  <a:pt x="228600" y="4086037"/>
                </a:cubicBezTo>
                <a:lnTo>
                  <a:pt x="15766" y="501142"/>
                </a:lnTo>
                <a:lnTo>
                  <a:pt x="0" y="238633"/>
                </a:lnTo>
                <a:close/>
              </a:path>
            </a:pathLst>
          </a:custGeom>
          <a:solidFill>
            <a:schemeClr val="tx1">
              <a:alpha val="44000"/>
            </a:schemeClr>
          </a:solidFill>
        </p:spPr>
        <p:txBody>
          <a:bodyPr wrap="square">
            <a:spAutoFit/>
          </a:bodyPr>
          <a:lstStyle/>
          <a:p>
            <a:pPr algn="ctr"/>
            <a:endParaRPr lang="en-US"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a:p>
            <a:pPr algn="ctr" rtl="1"/>
            <a:r>
              <a:rPr lang="ar-SA"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بَارَكَ اللهُ </a:t>
            </a:r>
            <a:r>
              <a:rPr lang="ar-SA"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لِىْ </a:t>
            </a:r>
            <a:r>
              <a:rPr lang="ar-SA"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وَلَكُمْ بِالْقُرْءَانِ الْعَظِيْمِ، وَنَفَعَنِى وَإِيَّاكُمْ بِمَا فِيْهِ مِنَ الأَيَاتِ وَالذِّكْرِ الْحَكِيْمِ، وَتَقَبَّلَ مِنِّي وَمِنْكُمْ تِلاوَتَهُ إِنَّهُ هُوَ السَّمِيعُ الْعَلِيْمُ. أَقُوْلُ قَوْلِيْ هَذَا وَأَسْتَغْفِرُ اللهَ الْعَظِيْمَ لِيْ وَلَكُمْ، وَلِسَائِرِ الْمُسْلِمِيْنَ وَالْمُسْلِمَاتِ، وَالْمُؤْمِنِيْنَ وَالْمُؤْمِنَاتِ فَاسْتَغْفِرُوْهُ، فَيَا فَوْزَ الْمُسْتَغْفِرِيْنَ،   وَياَ نَجَاةَ التَّائِبِينَ.</a:t>
            </a:r>
          </a:p>
          <a:p>
            <a:pPr algn="ctr" rtl="1"/>
            <a:endParaRPr lang="en-US" sz="4400"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0" y="1295400"/>
            <a:ext cx="9144000" cy="2308324"/>
          </a:xfrm>
          <a:prstGeom prst="rect">
            <a:avLst/>
          </a:prstGeom>
          <a:noFill/>
        </p:spPr>
        <p:txBody>
          <a:bodyPr wrap="square">
            <a:spAutoFit/>
          </a:bodyPr>
          <a:lstStyle/>
          <a:p>
            <a:pPr algn="ctr" fontAlgn="auto">
              <a:spcBef>
                <a:spcPts val="0"/>
              </a:spcBef>
              <a:spcAft>
                <a:spcPts val="0"/>
              </a:spcAft>
              <a:defRPr/>
            </a:pPr>
            <a:r>
              <a:rPr lang="ar-SA" sz="7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الْحَمْدُ لِلَّهِ الَّذِي أَنْزَلَ عَلَى عَبْدِهِ الْكِتَابَ وَلَمْ يَجْعَلْ لَهُ عِوَجًا </a:t>
            </a:r>
            <a:endParaRPr lang="en-US" sz="9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
        <p:nvSpPr>
          <p:cNvPr id="4" name="TextBox 3"/>
          <p:cNvSpPr txBox="1"/>
          <p:nvPr/>
        </p:nvSpPr>
        <p:spPr>
          <a:xfrm>
            <a:off x="-73791" y="3886200"/>
            <a:ext cx="9144000" cy="2308324"/>
          </a:xfrm>
          <a:prstGeom prst="rect">
            <a:avLst/>
          </a:prstGeom>
          <a:solidFill>
            <a:srgbClr val="00B0F0">
              <a:alpha val="53000"/>
            </a:srgbClr>
          </a:solidFill>
          <a:ln w="57150">
            <a:noFill/>
          </a:ln>
        </p:spPr>
        <p:txBody>
          <a:bodyPr wrap="square">
            <a:spAutoFit/>
          </a:bodyPr>
          <a:lstStyle/>
          <a:p>
            <a:pPr algn="ctr" fontAlgn="auto">
              <a:spcBef>
                <a:spcPts val="0"/>
              </a:spcBef>
              <a:spcAft>
                <a:spcPts val="0"/>
              </a:spcAft>
              <a:defRPr/>
            </a:pP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Segala</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puji</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tertentu</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bagi</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Allah yang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telah</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menurunkan</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kepada</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hambaNya</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(Muhammad),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Kitab</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suci</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Al-Quran,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dan</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tidak</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menjadikan</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padanya</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sesuatu</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yang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bengkok</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terpesong</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itchFamily="34" charset="0"/>
              <a:ea typeface="Arial Unicode MS" pitchFamily="34" charset="-128"/>
              <a:cs typeface="Arial" pitchFamily="34" charset="0"/>
            </a:endParaRPr>
          </a:p>
        </p:txBody>
      </p:sp>
      <p:sp>
        <p:nvSpPr>
          <p:cNvPr id="5" name="Rectangle 4"/>
          <p:cNvSpPr/>
          <p:nvPr/>
        </p:nvSpPr>
        <p:spPr>
          <a:xfrm>
            <a:off x="533400" y="390663"/>
            <a:ext cx="7929618"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Pujian</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Kepada</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S.W.T.</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533400" y="1219200"/>
            <a:ext cx="8153400" cy="5078313"/>
          </a:xfrm>
          <a:prstGeom prst="rect">
            <a:avLst/>
          </a:prstGeom>
          <a:noFill/>
        </p:spPr>
        <p:txBody>
          <a:bodyPr wrap="square">
            <a:spAutoFit/>
          </a:bodyPr>
          <a:lstStyle/>
          <a:p>
            <a:pPr algn="r">
              <a:defRPr/>
            </a:pP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Aamiin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Ya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Rabbal</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Aalamin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t>
            </a:r>
          </a:p>
          <a:p>
            <a:pPr algn="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Tuhan</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Yang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Memperkenankan</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Doa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Orang-orang</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Yang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Taat</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Berilah</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Taufik</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Kepada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Kami</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p>
          <a:p>
            <a:pPr algn="r">
              <a:defRPr/>
            </a:pP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Di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Dalam</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Mentaatimu</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Ampunilah</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Kepada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endPar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endParaRPr>
          </a:p>
          <a:p>
            <a:pPr algn="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Mereka</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Yang </a:t>
            </a:r>
          </a:p>
          <a:p>
            <a:pPr algn="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Memohon</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Keampunan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t>
            </a:r>
          </a:p>
          <a:p>
            <a:pPr algn="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Aamiin</a:t>
            </a:r>
            <a:endPar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endParaRPr>
          </a:p>
        </p:txBody>
      </p:sp>
      <p:sp>
        <p:nvSpPr>
          <p:cNvPr id="5" name="Rectangle 4"/>
          <p:cNvSpPr/>
          <p:nvPr/>
        </p:nvSpPr>
        <p:spPr>
          <a:xfrm>
            <a:off x="0" y="282339"/>
            <a:ext cx="9144000" cy="646331"/>
          </a:xfrm>
          <a:prstGeom prst="rect">
            <a:avLst/>
          </a:pr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16200000" scaled="1"/>
            <a:tileRect/>
          </a:gradFill>
        </p:spPr>
        <p:txBody>
          <a:bodyPr wrap="square">
            <a:spAutoFit/>
          </a:bodyPr>
          <a:lstStyle/>
          <a:p>
            <a:pPr algn="ctr">
              <a:defRPr/>
            </a:pP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Doa</a:t>
            </a:r>
            <a:r>
              <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smtClean="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Antara</a:t>
            </a:r>
            <a:r>
              <a:rPr lang="en-US" sz="3600" dirty="0" smtClean="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Dua</a:t>
            </a:r>
            <a:r>
              <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Khutbah</a:t>
            </a:r>
            <a:endPar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endParaRPr>
          </a:p>
        </p:txBody>
      </p:sp>
    </p:spTree>
    <p:extLst>
      <p:ext uri="{BB962C8B-B14F-4D97-AF65-F5344CB8AC3E}">
        <p14:creationId xmlns:p14="http://schemas.microsoft.com/office/powerpoint/2010/main" val="238597439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35454" cy="6858000"/>
          </a:xfrm>
          <a:prstGeom prst="rect">
            <a:avLst/>
          </a:prstGeom>
          <a:noFill/>
          <a:ln w="9525" algn="in">
            <a:noFill/>
            <a:miter lim="800000"/>
            <a:headEnd/>
            <a:tailEnd/>
          </a:ln>
          <a:effectLst/>
        </p:spPr>
      </p:pic>
    </p:spTree>
    <p:extLst>
      <p:ext uri="{BB962C8B-B14F-4D97-AF65-F5344CB8AC3E}">
        <p14:creationId xmlns:p14="http://schemas.microsoft.com/office/powerpoint/2010/main" val="20434411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950912" y="420216"/>
            <a:ext cx="7358018" cy="584775"/>
          </a:xfrm>
          <a:prstGeom prst="rect">
            <a:avLst/>
          </a:prstGeom>
        </p:spPr>
        <p:txBody>
          <a:bodyPr wrap="square">
            <a:spAutoFit/>
          </a:bodyPr>
          <a:lstStyle/>
          <a:p>
            <a:pPr algn="ctr" fontAlgn="auto">
              <a:spcBef>
                <a:spcPts val="0"/>
              </a:spcBef>
              <a:spcAft>
                <a:spcPts val="0"/>
              </a:spcAft>
              <a:defRPr/>
            </a:pPr>
            <a:r>
              <a:rPr lang="en-US" sz="32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Pujian</a:t>
            </a:r>
            <a:r>
              <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Kepada</a:t>
            </a:r>
            <a:r>
              <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S.W.T.</a:t>
            </a:r>
          </a:p>
        </p:txBody>
      </p:sp>
      <p:sp>
        <p:nvSpPr>
          <p:cNvPr id="4" name="Rectangle 3"/>
          <p:cNvSpPr/>
          <p:nvPr/>
        </p:nvSpPr>
        <p:spPr>
          <a:xfrm>
            <a:off x="36512" y="1782300"/>
            <a:ext cx="9144000" cy="1862048"/>
          </a:xfrm>
          <a:prstGeom prst="rect">
            <a:avLst/>
          </a:prstGeom>
          <a:noFill/>
        </p:spPr>
        <p:txBody>
          <a:bodyPr wrap="square">
            <a:spAutoFit/>
          </a:bodyPr>
          <a:lstStyle/>
          <a:p>
            <a:pPr algn="ctr" rtl="1" fontAlgn="auto">
              <a:spcBef>
                <a:spcPts val="0"/>
              </a:spcBef>
              <a:spcAft>
                <a:spcPts val="0"/>
              </a:spcAft>
              <a:defRPr/>
            </a:pPr>
            <a:r>
              <a:rPr lang="ar-SA" sz="11500" b="1" dirty="0" smtClean="0">
                <a:ln w="3175" cmpd="sng">
                  <a:solidFill>
                    <a:schemeClr val="tx1"/>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mn-lt"/>
                <a:cs typeface="Traditional Arabic" pitchFamily="2" charset="-78"/>
              </a:rPr>
              <a:t>الْحَمْدُ لِلَّهِ</a:t>
            </a:r>
            <a:endParaRPr lang="en-US" sz="11500" b="1" dirty="0">
              <a:ln w="3175" cmpd="sng">
                <a:solidFill>
                  <a:schemeClr val="tx1"/>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mn-lt"/>
              <a:cs typeface="Traditional Arabic" pitchFamily="2" charset="-78"/>
            </a:endParaRPr>
          </a:p>
        </p:txBody>
      </p:sp>
      <p:sp>
        <p:nvSpPr>
          <p:cNvPr id="5" name="TextBox 4"/>
          <p:cNvSpPr txBox="1"/>
          <p:nvPr/>
        </p:nvSpPr>
        <p:spPr>
          <a:xfrm>
            <a:off x="36512" y="4049777"/>
            <a:ext cx="9144000" cy="1323439"/>
          </a:xfrm>
          <a:prstGeom prst="rect">
            <a:avLst/>
          </a:prstGeom>
          <a:solidFill>
            <a:srgbClr val="00B0F0">
              <a:alpha val="38000"/>
            </a:srgbClr>
          </a:solidFill>
          <a:ln w="57150">
            <a:noFill/>
          </a:ln>
        </p:spPr>
        <p:txBody>
          <a:bodyPr wrap="square">
            <a:spAutoFit/>
          </a:bodyPr>
          <a:lstStyle/>
          <a:p>
            <a:pPr algn="ctr" fontAlgn="auto">
              <a:spcBef>
                <a:spcPts val="0"/>
              </a:spcBef>
              <a:spcAft>
                <a:spcPts val="0"/>
              </a:spcAft>
              <a:defRPr/>
            </a:pPr>
            <a:r>
              <a:rPr lang="en-US" sz="4000" b="1" dirty="0" err="1">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Segala</a:t>
            </a:r>
            <a:r>
              <a:rPr lang="en-US" sz="40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000" b="1" dirty="0" err="1">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puji-pujian</a:t>
            </a:r>
            <a:r>
              <a:rPr lang="en-US" sz="40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000" b="1" dirty="0" err="1">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hanya</a:t>
            </a:r>
            <a:r>
              <a:rPr lang="en-US" sz="40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000" b="1" dirty="0" err="1">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bagi</a:t>
            </a:r>
            <a:r>
              <a:rPr lang="en-US" sz="40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Allah S.W.T</a:t>
            </a:r>
            <a:r>
              <a:rPr lang="en-US" sz="4000" b="1" dirty="0" smtClean="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a:t>
            </a:r>
            <a:r>
              <a:rPr lang="ar-SA" sz="4000" b="1" dirty="0" smtClean="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endParaRPr lang="en-US" sz="40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285720" y="381000"/>
            <a:ext cx="8477280" cy="646331"/>
          </a:xfrm>
          <a:prstGeom prst="rect">
            <a:avLst/>
          </a:prstGeom>
        </p:spPr>
        <p:txBody>
          <a:bodyPr wrap="square">
            <a:spAutoFit/>
          </a:bodyPr>
          <a:lstStyle/>
          <a:p>
            <a:pPr algn="ctr" fontAlgn="auto">
              <a:spcBef>
                <a:spcPts val="0"/>
              </a:spcBef>
              <a:spcAft>
                <a:spcPts val="0"/>
              </a:spcAft>
              <a:defRPr/>
            </a:pPr>
            <a:r>
              <a:rPr lang="en-US" sz="36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Syahadah</a:t>
            </a:r>
            <a:endParaRPr lang="en-US" sz="36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0" y="1656718"/>
            <a:ext cx="9144000" cy="1938992"/>
          </a:xfrm>
          <a:prstGeom prst="rect">
            <a:avLst/>
          </a:prstGeom>
          <a:solidFill>
            <a:schemeClr val="accent6">
              <a:lumMod val="75000"/>
              <a:alpha val="22000"/>
            </a:schemeClr>
          </a:solidFill>
          <a:ln>
            <a:noFill/>
          </a:ln>
        </p:spPr>
        <p:txBody>
          <a:bodyPr wrap="square">
            <a:spAutoFit/>
          </a:bodyPr>
          <a:lstStyle/>
          <a:p>
            <a:pPr algn="ctr" rtl="1"/>
            <a:r>
              <a:rPr lang="ar-SA" sz="60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وَأَشْهَدُ أَن لاَّ إِلَهَ إِلاَّ اللهُ، </a:t>
            </a:r>
            <a:endParaRPr lang="en-US" sz="60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a:p>
            <a:pPr algn="ctr" rtl="1"/>
            <a:r>
              <a:rPr lang="ar-SA" sz="60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وَأَشْهَدُ أَنَّ سَيِّدَنَا مُحَمَّدًا عَبْدُهُ وَرَسُوْلُهُ</a:t>
            </a:r>
            <a:endParaRPr lang="ms-MY" sz="6000"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2" charset="-78"/>
            </a:endParaRPr>
          </a:p>
        </p:txBody>
      </p:sp>
      <p:sp>
        <p:nvSpPr>
          <p:cNvPr id="5" name="TextBox 4"/>
          <p:cNvSpPr txBox="1"/>
          <p:nvPr/>
        </p:nvSpPr>
        <p:spPr>
          <a:xfrm>
            <a:off x="0" y="3920709"/>
            <a:ext cx="9144000" cy="2246769"/>
          </a:xfrm>
          <a:prstGeom prst="rect">
            <a:avLst/>
          </a:prstGeom>
          <a:solidFill>
            <a:srgbClr val="00B0F0">
              <a:alpha val="45000"/>
            </a:srgbClr>
          </a:solidFill>
          <a:ln w="12700">
            <a:noFill/>
          </a:ln>
        </p:spPr>
        <p:txBody>
          <a:bodyPr wrap="square">
            <a:spAutoFit/>
          </a:bodyPr>
          <a:lstStyle/>
          <a:p>
            <a:pPr algn="ctr" fontAlgn="auto">
              <a:spcBef>
                <a:spcPts val="0"/>
              </a:spcBef>
              <a:spcAft>
                <a:spcPts val="0"/>
              </a:spcAft>
              <a:defRPr/>
            </a:pP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sesungguhnya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tuhan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melainkan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Allah,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junjungan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kami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nabi</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Muhammad S.A.W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adalah</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hambaNya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rasulNya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t>
            </a:r>
            <a:endParaRPr lang="en-US" sz="2800" b="1" dirty="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728610" y="228600"/>
            <a:ext cx="7500990" cy="954107"/>
          </a:xfrm>
          <a:prstGeom prst="rect">
            <a:avLst/>
          </a:prstGeom>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Selawat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Atas</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p>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Nabi</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Muhammad S.A.W</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0" y="1642626"/>
            <a:ext cx="9144000" cy="1754326"/>
          </a:xfrm>
          <a:prstGeom prst="rect">
            <a:avLst/>
          </a:prstGeom>
          <a:solidFill>
            <a:schemeClr val="accent6">
              <a:lumMod val="75000"/>
              <a:alpha val="20000"/>
            </a:schemeClr>
          </a:solidFill>
        </p:spPr>
        <p:txBody>
          <a:bodyPr wrap="square">
            <a:spAutoFit/>
          </a:bodyPr>
          <a:lstStyle/>
          <a:p>
            <a:pPr lvl="0" algn="ctr" rtl="1" fontAlgn="base">
              <a:spcBef>
                <a:spcPct val="0"/>
              </a:spcBef>
              <a:spcAft>
                <a:spcPct val="0"/>
              </a:spcAft>
            </a:pPr>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اللَّهُمَّ صَلِّ وَسَلِّمْ عَلَى </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مُحَمَّدٍ </a:t>
            </a:r>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وَعَلَى ءَالِهِ وَصَحْبِهِ.</a:t>
            </a:r>
            <a:endParaRPr lang="ar-EG" sz="5400"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2" charset="-78"/>
            </a:endParaRPr>
          </a:p>
        </p:txBody>
      </p:sp>
      <p:sp>
        <p:nvSpPr>
          <p:cNvPr id="5" name="TextBox 4"/>
          <p:cNvSpPr txBox="1"/>
          <p:nvPr/>
        </p:nvSpPr>
        <p:spPr>
          <a:xfrm>
            <a:off x="0" y="4545090"/>
            <a:ext cx="9144000" cy="1384995"/>
          </a:xfrm>
          <a:prstGeom prst="rect">
            <a:avLst/>
          </a:prstGeom>
          <a:solidFill>
            <a:srgbClr val="00B0F0">
              <a:alpha val="52000"/>
            </a:srgbClr>
          </a:solidFill>
          <a:ln w="57150">
            <a:noFill/>
          </a:ln>
        </p:spPr>
        <p:txBody>
          <a:bodyPr wrap="square">
            <a:spAutoFit/>
          </a:bodyPr>
          <a:lstStyle/>
          <a:p>
            <a:pPr algn="ctr">
              <a:defRPr/>
            </a:pP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Ya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Cucurilah</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rahmat</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sejahteraan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SAW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keluarganya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serta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para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sahabatnya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
            </a:r>
            <a:endParaRPr lang="en-US" sz="28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1295400" y="382305"/>
            <a:ext cx="6858048"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Pesanan</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Taqwa</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32" y="1899697"/>
            <a:ext cx="9144032" cy="1754326"/>
          </a:xfrm>
          <a:prstGeom prst="rect">
            <a:avLst/>
          </a:prstGeom>
          <a:solidFill>
            <a:schemeClr val="accent6">
              <a:lumMod val="50000"/>
              <a:alpha val="27000"/>
            </a:schemeClr>
          </a:solidFill>
        </p:spPr>
        <p:txBody>
          <a:bodyPr wrap="square">
            <a:spAutoFit/>
          </a:bodyPr>
          <a:lstStyle/>
          <a:p>
            <a:pPr algn="ctr" rtl="1"/>
            <a:r>
              <a:rPr lang="ar-SA" sz="5400" b="1" dirty="0" smtClean="0">
                <a:solidFill>
                  <a:srgbClr val="FFFF00"/>
                </a:solidFill>
                <a:effectLst>
                  <a:glow rad="63500">
                    <a:schemeClr val="tx1">
                      <a:alpha val="40000"/>
                    </a:schemeClr>
                  </a:glow>
                </a:effectLst>
                <a:cs typeface="Traditional Arabic" pitchFamily="2" charset="-78"/>
              </a:rPr>
              <a:t>ي</a:t>
            </a:r>
            <a:r>
              <a:rPr lang="ar-DZ" sz="5400" b="1" dirty="0" smtClean="0">
                <a:solidFill>
                  <a:srgbClr val="FFFF00"/>
                </a:solidFill>
                <a:effectLst>
                  <a:glow rad="63500">
                    <a:schemeClr val="tx1">
                      <a:alpha val="40000"/>
                    </a:schemeClr>
                  </a:glow>
                </a:effectLst>
                <a:cs typeface="Traditional Arabic" pitchFamily="2" charset="-78"/>
              </a:rPr>
              <a:t>أَيُّهَا الَّذِينَ آَمَنُوا اتَّقُوا اللهَ حَقَّ تُقَاتِهِ وَلَا تَمُوتُنَّ إِلا</a:t>
            </a:r>
            <a:r>
              <a:rPr lang="ar-SA" sz="5400" b="1" dirty="0" smtClean="0">
                <a:solidFill>
                  <a:srgbClr val="FFFF00"/>
                </a:solidFill>
                <a:effectLst>
                  <a:glow rad="63500">
                    <a:schemeClr val="tx1">
                      <a:alpha val="40000"/>
                    </a:schemeClr>
                  </a:glow>
                </a:effectLst>
                <a:cs typeface="Traditional Arabic" pitchFamily="2" charset="-78"/>
              </a:rPr>
              <a:t>َّ</a:t>
            </a:r>
            <a:r>
              <a:rPr lang="ar-DZ" sz="5400" b="1" dirty="0" smtClean="0">
                <a:solidFill>
                  <a:srgbClr val="FFFF00"/>
                </a:solidFill>
                <a:effectLst>
                  <a:glow rad="63500">
                    <a:schemeClr val="tx1">
                      <a:alpha val="40000"/>
                    </a:schemeClr>
                  </a:glow>
                </a:effectLst>
                <a:cs typeface="Traditional Arabic" pitchFamily="2" charset="-78"/>
              </a:rPr>
              <a:t> وَأَنْتُمْ مُسْلِمُونَ</a:t>
            </a:r>
            <a:endParaRPr lang="en-US" sz="5400" b="1" dirty="0">
              <a:solidFill>
                <a:srgbClr val="FFFF00"/>
              </a:solidFill>
              <a:effectLst>
                <a:glow rad="63500">
                  <a:schemeClr val="tx1">
                    <a:alpha val="40000"/>
                  </a:schemeClr>
                </a:glow>
              </a:effectLst>
              <a:cs typeface="Traditional Arabic" pitchFamily="2" charset="-78"/>
            </a:endParaRPr>
          </a:p>
        </p:txBody>
      </p:sp>
      <p:sp>
        <p:nvSpPr>
          <p:cNvPr id="5" name="TextBox 4"/>
          <p:cNvSpPr txBox="1"/>
          <p:nvPr/>
        </p:nvSpPr>
        <p:spPr>
          <a:xfrm>
            <a:off x="0" y="4390072"/>
            <a:ext cx="9144000" cy="1631216"/>
          </a:xfrm>
          <a:prstGeom prst="rect">
            <a:avLst/>
          </a:prstGeom>
          <a:solidFill>
            <a:srgbClr val="00B0F0">
              <a:alpha val="43000"/>
            </a:srgbClr>
          </a:solidFill>
          <a:ln w="57150">
            <a:noFill/>
          </a:ln>
        </p:spPr>
        <p:txBody>
          <a:bodyPr wrap="square">
            <a:spAutoFit/>
          </a:bodyPr>
          <a:lstStyle/>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Wahai</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orang-orang yang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beriman</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B</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ertaqwalah</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kamu</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kepada</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Allah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dengan</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sebenar-benar</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taqwa</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dan</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jangan</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sekali</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-kali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kamu</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mati</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melainkan</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dalam</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keadaan</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Islam.</a:t>
            </a:r>
            <a:endParaRPr lang="en-GB" sz="2500" b="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70000" b="-24000"/>
          </a:stretch>
        </a:blip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a:stretch>
            <a:fillRect/>
          </a:stretch>
        </p:blipFill>
        <p:spPr bwMode="auto">
          <a:xfrm>
            <a:off x="179512" y="2270540"/>
            <a:ext cx="8830566" cy="2526612"/>
          </a:xfrm>
          <a:prstGeom prst="rect">
            <a:avLst/>
          </a:prstGeom>
          <a:noFill/>
          <a:ln w="9525">
            <a:noFill/>
            <a:miter lim="800000"/>
            <a:headEnd/>
            <a:tailEnd/>
          </a:ln>
        </p:spPr>
      </p:pic>
      <p:sp>
        <p:nvSpPr>
          <p:cNvPr id="6" name="TextBox 5"/>
          <p:cNvSpPr txBox="1"/>
          <p:nvPr/>
        </p:nvSpPr>
        <p:spPr>
          <a:xfrm>
            <a:off x="5724128" y="4181018"/>
            <a:ext cx="3384260" cy="400110"/>
          </a:xfrm>
          <a:prstGeom prst="rect">
            <a:avLst/>
          </a:prstGeom>
          <a:noFill/>
        </p:spPr>
        <p:txBody>
          <a:bodyPr wrap="none">
            <a:spAutoFit/>
          </a:bodyPr>
          <a:lstStyle/>
          <a:p>
            <a:pPr algn="ctr">
              <a:defRPr/>
            </a:pP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Surah</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Al-</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Ahzab</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 </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Ayat</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56)</a:t>
            </a:r>
          </a:p>
        </p:txBody>
      </p:sp>
      <p:sp>
        <p:nvSpPr>
          <p:cNvPr id="7" name="Rectangle 6"/>
          <p:cNvSpPr/>
          <p:nvPr/>
        </p:nvSpPr>
        <p:spPr>
          <a:xfrm>
            <a:off x="142844" y="4509120"/>
            <a:ext cx="8929654" cy="2308324"/>
          </a:xfrm>
          <a:prstGeom prst="rect">
            <a:avLst/>
          </a:prstGeom>
          <a:noFill/>
        </p:spPr>
        <p:txBody>
          <a:bodyPr wrap="square">
            <a:spAutoFit/>
          </a:bodyPr>
          <a:lstStyle/>
          <a:p>
            <a:pPr algn="ctr">
              <a:defRPr/>
            </a:pP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Sesungguhnya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Allah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Taala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Dan </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Para </a:t>
            </a:r>
            <a:r>
              <a:rPr lang="en-US" sz="2400" b="1" dirty="0" err="1"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MalaikatNya</a:t>
            </a:r>
            <a:r>
              <a:rPr lang="en-US" sz="2400" b="1" dirty="0"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Sentiasa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Berselawat</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Nabi</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(Muhammad</a:t>
            </a:r>
            <a:r>
              <a:rPr lang="en-US" sz="2400" b="1" dirty="0"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
            </a:r>
          </a:p>
          <a:p>
            <a:pPr algn="ctr">
              <a:defRPr/>
            </a:pPr>
            <a:r>
              <a:rPr lang="en-US" sz="2400" b="1" dirty="0" err="1"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Wahai</a:t>
            </a:r>
            <a:r>
              <a:rPr lang="en-US" sz="2400" b="1" dirty="0"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Orang-orang</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Beriman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Berselawatlah</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Kamu</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endParaRPr lang="en-US" sz="2400" b="1" dirty="0"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endParaRPr>
          </a:p>
          <a:p>
            <a:pPr algn="ctr">
              <a:defRPr/>
            </a:pPr>
            <a:r>
              <a:rPr lang="en-US" sz="2400" b="1" dirty="0" err="1"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Serta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Ucapkanlah</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Salam Sejahtera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Dengan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Penghormatan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Dengan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Sepenuhnya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p>
        </p:txBody>
      </p:sp>
      <p:sp>
        <p:nvSpPr>
          <p:cNvPr id="10" name="Round Diagonal Corner Rectangle 9"/>
          <p:cNvSpPr/>
          <p:nvPr/>
        </p:nvSpPr>
        <p:spPr>
          <a:xfrm>
            <a:off x="2627784" y="116633"/>
            <a:ext cx="6048672" cy="2376263"/>
          </a:xfrm>
          <a:prstGeom prst="round2DiagRect">
            <a:avLst>
              <a:gd name="adj1" fmla="val 14211"/>
              <a:gd name="adj2" fmla="val 0"/>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5400000" scaled="1"/>
            <a:tileRect/>
          </a:gradFill>
          <a:ln w="28575">
            <a:solidFill>
              <a:schemeClr val="bg1"/>
            </a:solid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Mengenang</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jasa</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r</a:t>
            </a: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asul</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kesayangan</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nabi</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Muhammad SAW  yang </a:t>
            </a: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berjuang</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membawa</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ajaran</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Islam. </a:t>
            </a:r>
            <a:r>
              <a:rPr lang="en-US" sz="2200" dirty="0" err="1" smtClean="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Selawat</a:t>
            </a:r>
            <a:r>
              <a:rPr lang="en-US" sz="2200" dirty="0" smtClean="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dan</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salam</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kepada</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Rasulullah</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s.a.w</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p>
        </p:txBody>
      </p:sp>
      <p:sp>
        <p:nvSpPr>
          <p:cNvPr id="9" name="Notched Right Arrow 8"/>
          <p:cNvSpPr/>
          <p:nvPr/>
        </p:nvSpPr>
        <p:spPr>
          <a:xfrm>
            <a:off x="611560" y="116632"/>
            <a:ext cx="2249238" cy="1512168"/>
          </a:xfrm>
          <a:prstGeom prst="notchedRightArrow">
            <a:avLst>
              <a:gd name="adj1" fmla="val 41162"/>
              <a:gd name="adj2" fmla="val 50000"/>
            </a:avLst>
          </a:prstGeom>
          <a:solidFill>
            <a:srgbClr val="FFFF00"/>
          </a:solidFill>
          <a:ln>
            <a:solidFill>
              <a:schemeClr val="tx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err="1">
                <a:ln w="317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Seruan</a:t>
            </a:r>
            <a:endParaRPr lang="en-US" sz="2400" dirty="0">
              <a:ln w="317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ndParaRPr>
          </a:p>
        </p:txBody>
      </p:sp>
    </p:spTree>
    <p:extLst>
      <p:ext uri="{BB962C8B-B14F-4D97-AF65-F5344CB8AC3E}">
        <p14:creationId xmlns:p14="http://schemas.microsoft.com/office/powerpoint/2010/main" val="382313130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3)">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0" b="-20000"/>
          </a:stretch>
        </a:blipFill>
        <a:effectLst/>
      </p:bgPr>
    </p:bg>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lum contrast="40000"/>
          </a:blip>
          <a:srcRect/>
          <a:stretch>
            <a:fillRect/>
          </a:stretch>
        </p:blipFill>
        <p:spPr bwMode="auto">
          <a:xfrm>
            <a:off x="1" y="1071546"/>
            <a:ext cx="8715372" cy="5286388"/>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7" name="Rectangle 6"/>
          <p:cNvSpPr/>
          <p:nvPr/>
        </p:nvSpPr>
        <p:spPr>
          <a:xfrm>
            <a:off x="1" y="214290"/>
            <a:ext cx="3214679"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err="1" smtClean="0">
                <a:ln>
                  <a:solidFill>
                    <a:prstClr val="white"/>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Selawat</a:t>
            </a:r>
            <a:endParaRPr lang="ms-MY" sz="3600" b="1" dirty="0">
              <a:ln>
                <a:solidFill>
                  <a:prstClr val="white"/>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11735110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ms-MY"/>
          </a:p>
        </p:txBody>
      </p:sp>
      <p:sp>
        <p:nvSpPr>
          <p:cNvPr id="3" name="Content Placeholder 2"/>
          <p:cNvSpPr>
            <a:spLocks noGrp="1"/>
          </p:cNvSpPr>
          <p:nvPr>
            <p:ph idx="1"/>
          </p:nvPr>
        </p:nvSpPr>
        <p:spPr/>
        <p:txBody>
          <a:bodyPr/>
          <a:lstStyle/>
          <a:p>
            <a:endParaRPr lang="ms-MY"/>
          </a:p>
        </p:txBody>
      </p:sp>
      <p:pic>
        <p:nvPicPr>
          <p:cNvPr id="2050" name="Picture 2" descr="C:\Users\wanshahril\Desktop\slide koso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1520" y="3856980"/>
            <a:ext cx="8555511" cy="1938992"/>
          </a:xfrm>
          <a:prstGeom prst="rect">
            <a:avLst/>
          </a:prstGeom>
          <a:solidFill>
            <a:schemeClr val="accent1">
              <a:alpha val="58000"/>
            </a:schemeClr>
          </a:solidFill>
        </p:spPr>
        <p:txBody>
          <a:bodyPr wrap="square">
            <a:spAutoFit/>
          </a:bodyPr>
          <a:lstStyle/>
          <a:p>
            <a:pPr algn="ct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Ya</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Allah,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Ampunkanlah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Dosa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Golongan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Mu’minin</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Mu’minaat</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Muslimin</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Muslimat</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samada</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yang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masih</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hidup</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atau</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yang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telah</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mati</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Sesungguhnya</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En</a:t>
            </a:r>
            <a:r>
              <a:rPr lang="en-US"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g</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kau</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Maha</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Mendengar</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Maha</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Memakbulkan</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segala</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permintaan</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endPar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endParaRPr>
          </a:p>
        </p:txBody>
      </p:sp>
      <p:sp>
        <p:nvSpPr>
          <p:cNvPr id="6" name="Rectangle 5"/>
          <p:cNvSpPr/>
          <p:nvPr/>
        </p:nvSpPr>
        <p:spPr>
          <a:xfrm>
            <a:off x="251521" y="1484784"/>
            <a:ext cx="8532440" cy="2308324"/>
          </a:xfrm>
          <a:prstGeom prst="rect">
            <a:avLst/>
          </a:prstGeom>
          <a:solidFill>
            <a:schemeClr val="accent6">
              <a:lumMod val="75000"/>
              <a:alpha val="46000"/>
            </a:schemeClr>
          </a:solidFill>
        </p:spPr>
        <p:txBody>
          <a:bodyPr wrap="square">
            <a:spAutoFit/>
          </a:bodyPr>
          <a:lstStyle/>
          <a:p>
            <a:pPr algn="ctr" rtl="1"/>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اللَّهُمَّ اغْفِرْ </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لْمُؤْمِنِيْنَ وَالْمُؤْمِنَاتِ، وَالمُسْلِمِيْنَ وَالْمُسْلِمَاتِ الأَحْيَاءِ مِنْهُمْ وَالأَمْوَات</a:t>
            </a:r>
            <a:r>
              <a:rPr lang="ar-EG"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800" b="1" dirty="0">
                <a:solidFill>
                  <a:prstClr val="black"/>
                </a:solidFill>
                <a:effectLst>
                  <a:outerShdw blurRad="38100" dist="38100" dir="2700000" algn="tl">
                    <a:srgbClr val="000000">
                      <a:alpha val="43137"/>
                    </a:srgbClr>
                  </a:outerShdw>
                </a:effectLst>
              </a:rPr>
              <a:t> </a:t>
            </a:r>
            <a:endParaRPr lang="ar-SA" sz="4800" b="1" dirty="0" smtClean="0">
              <a:solidFill>
                <a:prstClr val="black"/>
              </a:solidFill>
              <a:effectLst>
                <a:outerShdw blurRad="38100" dist="38100" dir="2700000" algn="tl">
                  <a:srgbClr val="000000">
                    <a:alpha val="43137"/>
                  </a:srgbClr>
                </a:outerShdw>
              </a:effectLst>
            </a:endParaRPr>
          </a:p>
          <a:p>
            <a:pPr algn="ctr" rtl="1"/>
            <a:r>
              <a:rPr lang="ar-EG"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إِنَّكَ </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سَمِيْعٌ قَرِيْبٌ مُجِيْبُ الدَّعَوَات. </a:t>
            </a:r>
            <a:endParaRPr lang="en-US"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10553895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 xmlns:a16="http://schemas.microsoft.com/office/drawing/2014/main" id="{4F259D50-600E-284C-81B3-E58226A7C1E2}"/>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a:stretch>
            <a:fillRect/>
          </a:stretch>
        </p:blipFill>
        <p:spPr>
          <a:xfrm>
            <a:off x="0" y="-30173"/>
            <a:ext cx="9144000" cy="6858001"/>
          </a:xfrm>
        </p:spPr>
      </p:pic>
      <p:sp>
        <p:nvSpPr>
          <p:cNvPr id="3" name="Rectangle 2"/>
          <p:cNvSpPr/>
          <p:nvPr/>
        </p:nvSpPr>
        <p:spPr>
          <a:xfrm>
            <a:off x="4115854" y="2347"/>
            <a:ext cx="1571264"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DOA</a:t>
            </a:r>
            <a:endParaRPr lang="en-US" sz="4800" b="1" cap="none"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228600" y="990599"/>
            <a:ext cx="8686800" cy="559904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1">
              <a:defRPr/>
            </a:pPr>
            <a:r>
              <a:rPr lang="en-US" sz="6000" b="1" dirty="0">
                <a:solidFill>
                  <a:srgbClr val="92D050"/>
                </a:solidFill>
                <a:latin typeface="Traditional Arabic" pitchFamily="18" charset="-78"/>
                <a:cs typeface="Traditional Arabic" pitchFamily="18" charset="-78"/>
              </a:rPr>
              <a:t> </a:t>
            </a:r>
            <a:r>
              <a:rPr lang="ar-SA" sz="6000" b="1" dirty="0">
                <a:solidFill>
                  <a:srgbClr val="92D050"/>
                </a:solidFill>
                <a:latin typeface="Traditional Arabic" pitchFamily="18" charset="-78"/>
                <a:cs typeface="Traditional Arabic" pitchFamily="18" charset="-78"/>
              </a:rPr>
              <a:t>اللَّهُمَّ ادْفَعْ عَنَّا الْبَلاءَ وَالْوَبَاءَ وَالْفَحْشَاءَ</a:t>
            </a:r>
            <a:r>
              <a:rPr lang="en-US" sz="6000" b="1" dirty="0">
                <a:solidFill>
                  <a:srgbClr val="92D050"/>
                </a:solidFill>
                <a:latin typeface="Traditional Arabic" pitchFamily="18" charset="-78"/>
                <a:cs typeface="Traditional Arabic" pitchFamily="18" charset="-78"/>
              </a:rPr>
              <a:t> </a:t>
            </a:r>
            <a:br>
              <a:rPr lang="en-US" sz="6000" b="1" dirty="0">
                <a:solidFill>
                  <a:srgbClr val="92D050"/>
                </a:solidFill>
                <a:latin typeface="Traditional Arabic" pitchFamily="18" charset="-78"/>
                <a:cs typeface="Traditional Arabic" pitchFamily="18" charset="-78"/>
              </a:rPr>
            </a:br>
            <a:r>
              <a:rPr lang="ar-SA" sz="6000" b="1" dirty="0">
                <a:solidFill>
                  <a:srgbClr val="92D050"/>
                </a:solidFill>
                <a:latin typeface="Traditional Arabic" pitchFamily="18" charset="-78"/>
                <a:cs typeface="Traditional Arabic" pitchFamily="18" charset="-78"/>
              </a:rPr>
              <a:t>مَا لا يَصْرِفُهُ غَيْرُكَ. اللَّهُمَّ إِنَّا نَعُوذُ بِكَ مِنَ</a:t>
            </a:r>
            <a:r>
              <a:rPr lang="en-US" sz="6000" b="1" dirty="0">
                <a:solidFill>
                  <a:srgbClr val="92D050"/>
                </a:solidFill>
                <a:latin typeface="Traditional Arabic" pitchFamily="18" charset="-78"/>
                <a:cs typeface="Traditional Arabic" pitchFamily="18" charset="-78"/>
              </a:rPr>
              <a:t/>
            </a:r>
            <a:br>
              <a:rPr lang="en-US" sz="6000" b="1" dirty="0">
                <a:solidFill>
                  <a:srgbClr val="92D050"/>
                </a:solidFill>
                <a:latin typeface="Traditional Arabic" pitchFamily="18" charset="-78"/>
                <a:cs typeface="Traditional Arabic" pitchFamily="18" charset="-78"/>
              </a:rPr>
            </a:br>
            <a:r>
              <a:rPr lang="ar-SA" sz="6000" b="1" dirty="0">
                <a:solidFill>
                  <a:srgbClr val="92D050"/>
                </a:solidFill>
                <a:latin typeface="Traditional Arabic" pitchFamily="18" charset="-78"/>
                <a:cs typeface="Traditional Arabic" pitchFamily="18" charset="-78"/>
              </a:rPr>
              <a:t>البَرَصِ وَالْجُنُونِ وَالْجُذَامِ </a:t>
            </a:r>
            <a:endParaRPr lang="en-US" sz="6000" b="1" dirty="0">
              <a:solidFill>
                <a:srgbClr val="92D050"/>
              </a:solidFill>
              <a:latin typeface="Traditional Arabic" pitchFamily="18" charset="-78"/>
              <a:cs typeface="Traditional Arabic" pitchFamily="18" charset="-78"/>
            </a:endParaRPr>
          </a:p>
          <a:p>
            <a:pPr algn="ctr" rtl="1">
              <a:defRPr/>
            </a:pPr>
            <a:r>
              <a:rPr lang="ar-SA" sz="6000" b="1" dirty="0">
                <a:solidFill>
                  <a:srgbClr val="92D050"/>
                </a:solidFill>
                <a:latin typeface="Traditional Arabic" pitchFamily="18" charset="-78"/>
                <a:cs typeface="Traditional Arabic" pitchFamily="18" charset="-78"/>
              </a:rPr>
              <a:t>وَمِن سَيِّئِ الأَسْقَامِ</a:t>
            </a:r>
            <a:r>
              <a:rPr lang="en-US" sz="6000" b="1" dirty="0">
                <a:solidFill>
                  <a:srgbClr val="92D050"/>
                </a:solidFill>
                <a:latin typeface="Traditional Arabic" pitchFamily="18" charset="-78"/>
                <a:cs typeface="Traditional Arabic" pitchFamily="18" charset="-78"/>
              </a:rPr>
              <a:t>.</a:t>
            </a:r>
            <a:br>
              <a:rPr lang="en-US" sz="6000" b="1" dirty="0">
                <a:solidFill>
                  <a:srgbClr val="92D050"/>
                </a:solidFill>
                <a:latin typeface="Traditional Arabic" pitchFamily="18" charset="-78"/>
                <a:cs typeface="Traditional Arabic" pitchFamily="18" charset="-78"/>
              </a:rPr>
            </a:br>
            <a:r>
              <a:rPr lang="ar-SA" sz="6000" b="1" dirty="0">
                <a:solidFill>
                  <a:srgbClr val="92D050"/>
                </a:solidFill>
                <a:latin typeface="Traditional Arabic" pitchFamily="18" charset="-78"/>
                <a:cs typeface="Traditional Arabic" pitchFamily="18" charset="-78"/>
              </a:rPr>
              <a:t> اللَّهُمَّ اشْفِ مَرْضَانَا وَارْحَمْ مَّوْتَانَا،</a:t>
            </a:r>
            <a:endParaRPr lang="en-US" sz="6000" b="1" dirty="0">
              <a:solidFill>
                <a:srgbClr val="92D050"/>
              </a:solidFill>
              <a:latin typeface="Traditional Arabic" pitchFamily="18" charset="-78"/>
              <a:cs typeface="Traditional Arabic" pitchFamily="18" charset="-78"/>
            </a:endParaRPr>
          </a:p>
          <a:p>
            <a:pPr algn="ctr" rtl="1">
              <a:defRPr/>
            </a:pPr>
            <a:r>
              <a:rPr lang="ar-SA" sz="6000" b="1" dirty="0">
                <a:solidFill>
                  <a:srgbClr val="92D050"/>
                </a:solidFill>
                <a:latin typeface="Traditional Arabic" pitchFamily="18" charset="-78"/>
                <a:cs typeface="Traditional Arabic" pitchFamily="18" charset="-78"/>
              </a:rPr>
              <a:t> وَالْطُفْ بِنَا</a:t>
            </a:r>
            <a:r>
              <a:rPr lang="en-US" sz="6000" b="1" dirty="0">
                <a:solidFill>
                  <a:srgbClr val="92D050"/>
                </a:solidFill>
                <a:latin typeface="Traditional Arabic" pitchFamily="18" charset="-78"/>
                <a:cs typeface="Traditional Arabic" pitchFamily="18" charset="-78"/>
              </a:rPr>
              <a:t> </a:t>
            </a:r>
            <a:r>
              <a:rPr lang="ar-SA" sz="6000" b="1" dirty="0">
                <a:solidFill>
                  <a:srgbClr val="92D050"/>
                </a:solidFill>
                <a:latin typeface="Traditional Arabic" pitchFamily="18" charset="-78"/>
                <a:cs typeface="Traditional Arabic" pitchFamily="18" charset="-78"/>
              </a:rPr>
              <a:t>فِيمَا نَزَلَ بِنَا.</a:t>
            </a:r>
            <a:endParaRPr lang="en-US" sz="6000" b="1" dirty="0">
              <a:solidFill>
                <a:srgbClr val="92D050"/>
              </a:solidFill>
            </a:endParaRPr>
          </a:p>
        </p:txBody>
      </p:sp>
    </p:spTree>
    <p:extLst>
      <p:ext uri="{BB962C8B-B14F-4D97-AF65-F5344CB8AC3E}">
        <p14:creationId xmlns:p14="http://schemas.microsoft.com/office/powerpoint/2010/main" val="3207483277"/>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0" y="1219200"/>
            <a:ext cx="9144000" cy="1754326"/>
          </a:xfrm>
          <a:prstGeom prst="rect">
            <a:avLst/>
          </a:prstGeom>
          <a:noFill/>
        </p:spPr>
        <p:txBody>
          <a:bodyPr wrap="square">
            <a:spAutoFit/>
          </a:bodyPr>
          <a:lstStyle/>
          <a:p>
            <a:pPr algn="ctr" fontAlgn="auto">
              <a:spcBef>
                <a:spcPts val="0"/>
              </a:spcBef>
              <a:spcAft>
                <a:spcPts val="0"/>
              </a:spcAft>
              <a:defRPr/>
            </a:pPr>
            <a:r>
              <a:rPr lang="ar-SA" sz="5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 قَيِّمًا لِيُنْذِرَ بَأْسًا شَدِيدًا مِنْ لَدُنْهُ وَيُبَشِّرَ الْمُؤْمِنِينَ الَّذِينَ يَعْمَلُونَ الصَّالِحَاتِ أَنَّ لَهُمْ أَجْرًا حَسَنًا</a:t>
            </a:r>
            <a:endParaRPr lang="en-US" sz="7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
        <p:nvSpPr>
          <p:cNvPr id="4" name="TextBox 3"/>
          <p:cNvSpPr txBox="1"/>
          <p:nvPr/>
        </p:nvSpPr>
        <p:spPr>
          <a:xfrm>
            <a:off x="76200" y="2961228"/>
            <a:ext cx="9144000" cy="3539430"/>
          </a:xfrm>
          <a:prstGeom prst="rect">
            <a:avLst/>
          </a:prstGeom>
          <a:solidFill>
            <a:srgbClr val="00B0F0">
              <a:alpha val="53000"/>
            </a:srgbClr>
          </a:solidFill>
          <a:ln w="57150">
            <a:noFill/>
          </a:ln>
        </p:spPr>
        <p:txBody>
          <a:bodyPr wrap="square">
            <a:spAutoFit/>
          </a:bodyPr>
          <a:lstStyle/>
          <a:p>
            <a:pPr algn="ctr" fontAlgn="auto">
              <a:spcBef>
                <a:spcPts val="0"/>
              </a:spcBef>
              <a:spcAft>
                <a:spcPts val="0"/>
              </a:spcAft>
              <a:defRPr/>
            </a:pP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Bahkan</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keadaannya</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tetap</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benar</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lagi</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menjadi</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pengawas</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turunnya</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Al-Quran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untuk</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memberi</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amaran</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kepada</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orang-orang yang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ingkar</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dengan</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azab</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yang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seberat-beratnya</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dari</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sisi</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Allah,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dan</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memberi</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berita</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gembira</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kepada</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orang-orang yang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beriman</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yang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mengerjakan</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amal-amal</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soleh</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bahawa</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mereka</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akan</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beroleh</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balasan</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yang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baik</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itchFamily="34" charset="0"/>
              <a:ea typeface="Arial Unicode MS" pitchFamily="34" charset="-128"/>
              <a:cs typeface="Arial" pitchFamily="34" charset="0"/>
            </a:endParaRPr>
          </a:p>
        </p:txBody>
      </p:sp>
      <p:sp>
        <p:nvSpPr>
          <p:cNvPr id="5" name="Rectangle 4"/>
          <p:cNvSpPr/>
          <p:nvPr/>
        </p:nvSpPr>
        <p:spPr>
          <a:xfrm>
            <a:off x="533400" y="390663"/>
            <a:ext cx="7929618"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Pujian</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Kepada</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S.W.T.</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Tree>
    <p:extLst>
      <p:ext uri="{BB962C8B-B14F-4D97-AF65-F5344CB8AC3E}">
        <p14:creationId xmlns:p14="http://schemas.microsoft.com/office/powerpoint/2010/main" val="12121760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r="2687"/>
          <a:stretch>
            <a:fillRect/>
          </a:stretch>
        </p:blipFill>
        <p:spPr bwMode="auto">
          <a:xfrm>
            <a:off x="0" y="0"/>
            <a:ext cx="9144000" cy="6858000"/>
          </a:xfrm>
          <a:prstGeom prst="rect">
            <a:avLst/>
          </a:prstGeom>
          <a:noFill/>
          <a:ln w="9525" algn="in">
            <a:noFill/>
            <a:miter lim="800000"/>
            <a:headEnd/>
            <a:tailEnd/>
          </a:ln>
          <a:effectLst/>
        </p:spPr>
      </p:pic>
    </p:spTree>
    <p:extLst>
      <p:ext uri="{BB962C8B-B14F-4D97-AF65-F5344CB8AC3E}">
        <p14:creationId xmlns:p14="http://schemas.microsoft.com/office/powerpoint/2010/main" val="5808767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r="4916"/>
          <a:stretch>
            <a:fillRect/>
          </a:stretch>
        </p:blipFill>
        <p:spPr bwMode="auto">
          <a:xfrm>
            <a:off x="0" y="0"/>
            <a:ext cx="9144000" cy="6858000"/>
          </a:xfrm>
          <a:prstGeom prst="rect">
            <a:avLst/>
          </a:prstGeom>
          <a:noFill/>
          <a:ln w="9525" algn="in">
            <a:noFill/>
            <a:miter lim="800000"/>
            <a:headEnd/>
            <a:tailEnd/>
          </a:ln>
          <a:effectLst/>
        </p:spPr>
      </p:pic>
    </p:spTree>
    <p:extLst>
      <p:ext uri="{BB962C8B-B14F-4D97-AF65-F5344CB8AC3E}">
        <p14:creationId xmlns:p14="http://schemas.microsoft.com/office/powerpoint/2010/main" val="39005293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ms-MY"/>
          </a:p>
        </p:txBody>
      </p:sp>
      <p:sp>
        <p:nvSpPr>
          <p:cNvPr id="3" name="Content Placeholder 2"/>
          <p:cNvSpPr>
            <a:spLocks noGrp="1"/>
          </p:cNvSpPr>
          <p:nvPr>
            <p:ph idx="1"/>
          </p:nvPr>
        </p:nvSpPr>
        <p:spPr/>
        <p:txBody>
          <a:bodyPr/>
          <a:lstStyle/>
          <a:p>
            <a:endParaRPr lang="ms-MY"/>
          </a:p>
        </p:txBody>
      </p:sp>
      <p:pic>
        <p:nvPicPr>
          <p:cNvPr id="4" name="Picture 2" descr="C:\Users\wanshahril\Desktop\slide koso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0"/>
          <p:cNvSpPr txBox="1">
            <a:spLocks noChangeArrowheads="1"/>
          </p:cNvSpPr>
          <p:nvPr/>
        </p:nvSpPr>
        <p:spPr bwMode="auto">
          <a:xfrm>
            <a:off x="179512" y="1941999"/>
            <a:ext cx="8735886" cy="2477601"/>
          </a:xfrm>
          <a:prstGeom prst="rect">
            <a:avLst/>
          </a:prstGeom>
          <a:gradFill>
            <a:gsLst>
              <a:gs pos="0">
                <a:schemeClr val="accent4">
                  <a:tint val="50000"/>
                  <a:satMod val="300000"/>
                </a:schemeClr>
              </a:gs>
              <a:gs pos="35000">
                <a:schemeClr val="accent4">
                  <a:tint val="37000"/>
                  <a:satMod val="300000"/>
                </a:schemeClr>
              </a:gs>
              <a:gs pos="100000">
                <a:schemeClr val="accent4">
                  <a:tint val="15000"/>
                  <a:satMod val="350000"/>
                </a:schemeClr>
              </a:gs>
            </a:gsLst>
          </a:gra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algn="ctr">
              <a:defRPr/>
            </a:pPr>
            <a:r>
              <a:rPr lang="ar-EG" sz="36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رَبَّنَا </a:t>
            </a:r>
            <a:r>
              <a:rPr lang="ar-EG" sz="36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آتِنَا فِي الدُّنْيَا حَسَنَةً وَفِي الآخِرَةِ حَسَنَةً  وَقِنَا عَذَابَ النَّارِ. وَصَلَّى اللهُ عَلىَ سَيِّدِنَا مُحَمَّدٍ وَعَلىَ آلِهِ وَصَحْبِهِ وَسَلَّمْ. وَالْحَمْدُ للهِ رَبِّ الْعَالَمِيْنَ.</a:t>
            </a:r>
            <a:endParaRPr lang="en-US" sz="36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a:p>
            <a:pPr algn="ctr" fontAlgn="base">
              <a:spcBef>
                <a:spcPct val="0"/>
              </a:spcBef>
              <a:spcAft>
                <a:spcPct val="0"/>
              </a:spcAft>
              <a:defRPr/>
            </a:pPr>
            <a:r>
              <a:rPr lang="en-US" sz="1900" b="1" dirty="0"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t>
            </a:r>
            <a:endPar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endParaRPr>
          </a:p>
          <a:p>
            <a:pPr algn="ctr" fontAlgn="base">
              <a:spcBef>
                <a:spcPct val="0"/>
              </a:spcBef>
              <a:spcAft>
                <a:spcPct val="0"/>
              </a:spcAft>
              <a:defRPr/>
            </a:pPr>
            <a:r>
              <a:rPr lang="en-US" sz="2400" b="1" dirty="0" err="1">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Ya</a:t>
            </a:r>
            <a:r>
              <a:rPr lang="en-US" sz="2400" b="1" dirty="0">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Allah… </a:t>
            </a:r>
          </a:p>
          <a:p>
            <a:pPr algn="ctr" fontAlgn="base">
              <a:spcBef>
                <a:spcPct val="0"/>
              </a:spcBef>
              <a:spcAft>
                <a:spcPct val="0"/>
              </a:spcAft>
              <a:defRPr/>
            </a:pP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Kurniakanlah</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Kepada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Dunia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Dan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Akhirat</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Serta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Hindarilah</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Dari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Seksaan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Neraka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t>
            </a:r>
          </a:p>
        </p:txBody>
      </p:sp>
    </p:spTree>
    <p:extLst>
      <p:ext uri="{BB962C8B-B14F-4D97-AF65-F5344CB8AC3E}">
        <p14:creationId xmlns:p14="http://schemas.microsoft.com/office/powerpoint/2010/main" val="41954700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27384"/>
            <a:ext cx="9144000" cy="6858000"/>
          </a:xfrm>
          <a:prstGeom prst="rect">
            <a:avLst/>
          </a:prstGeom>
          <a:noFill/>
          <a:ln w="9525">
            <a:noFill/>
            <a:miter lim="800000"/>
            <a:headEnd/>
            <a:tailEnd/>
          </a:ln>
        </p:spPr>
      </p:pic>
      <p:sp>
        <p:nvSpPr>
          <p:cNvPr id="3" name="Rectangle 2"/>
          <p:cNvSpPr>
            <a:spLocks noChangeArrowheads="1"/>
          </p:cNvSpPr>
          <p:nvPr/>
        </p:nvSpPr>
        <p:spPr bwMode="auto">
          <a:xfrm>
            <a:off x="35496" y="1170344"/>
            <a:ext cx="8915400" cy="5715040"/>
          </a:xfrm>
          <a:prstGeom prst="rect">
            <a:avLst/>
          </a:prstGeom>
          <a:noFill/>
          <a:ln w="76200" cmpd="tri">
            <a:noFill/>
            <a:miter lim="800000"/>
            <a:headEnd/>
            <a:tailEnd/>
          </a:ln>
        </p:spPr>
        <p:txBody>
          <a:bodyPr/>
          <a:lstStyle/>
          <a:p>
            <a:pPr marL="419100" indent="-382588" algn="ctr" eaLnBrk="0" hangingPunct="0">
              <a:lnSpc>
                <a:spcPct val="90000"/>
              </a:lnSpc>
              <a:defRPr/>
            </a:pPr>
            <a:r>
              <a:rPr lang="en-US" sz="3000" b="1" i="1" dirty="0">
                <a:ln w="19050">
                  <a:solidFill>
                    <a:prstClr val="black"/>
                  </a:solidFill>
                </a:ln>
                <a:solidFill>
                  <a:srgbClr val="FFFF00"/>
                </a:solidFill>
                <a:effectLst>
                  <a:glow rad="63500">
                    <a:prstClr val="black">
                      <a:alpha val="40000"/>
                    </a:prstClr>
                  </a:glow>
                  <a:outerShdw blurRad="38100" dist="38100" dir="2700000" algn="tl">
                    <a:srgbClr val="000000"/>
                  </a:outerShdw>
                </a:effectLst>
                <a:latin typeface="Arial Black" pitchFamily="34" charset="0"/>
                <a:cs typeface="Arial" charset="0"/>
              </a:rPr>
              <a:t>	</a:t>
            </a:r>
          </a:p>
          <a:p>
            <a:pPr marL="419100" indent="-382588" algn="ctr" eaLnBrk="0" hangingPunct="0">
              <a:lnSpc>
                <a:spcPct val="90000"/>
              </a:lnSpc>
              <a:defRPr/>
            </a:pPr>
            <a:r>
              <a:rPr lang="sv-SE"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Maka Ingatlah Allah Yang Maha Agung </a:t>
            </a:r>
          </a:p>
          <a:p>
            <a:pPr marL="419100" indent="-382588" algn="ctr" eaLnBrk="0" hangingPunct="0">
              <a:lnSpc>
                <a:spcPct val="90000"/>
              </a:lnSpc>
              <a:defRPr/>
            </a:pPr>
            <a:r>
              <a:rPr lang="en-US" sz="3000" b="1" dirty="0" err="1"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Nescaya</a:t>
            </a:r>
            <a:r>
              <a:rPr lang="en-US" sz="3000" b="1" dirty="0"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Dia</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Akan </a:t>
            </a:r>
            <a:r>
              <a:rPr lang="en-US" sz="3000" b="1" dirty="0" err="1"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Mengingatimu</a:t>
            </a:r>
            <a:r>
              <a:rPr lang="en-US" sz="3000" b="1" dirty="0"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endParaRPr lang="en-US" sz="3000" b="1" dirty="0"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endParaRPr>
          </a:p>
          <a:p>
            <a:pPr marL="419100" indent="-382588" algn="ctr" eaLnBrk="0" hangingPunct="0">
              <a:lnSpc>
                <a:spcPct val="90000"/>
              </a:lnSpc>
              <a:defRPr/>
            </a:pPr>
            <a:r>
              <a:rPr lang="en-US" sz="3000" b="1" dirty="0"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Dan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Bersyukurlah</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Di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Atas</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Nikmat-nikmatNya</a:t>
            </a:r>
            <a:r>
              <a:rPr lang="en-US" sz="3000" b="1" dirty="0"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Nescaya</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Dia</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Akan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Menambahkan</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Lagi</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Nikmat</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Itu</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Kepadamu</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dan</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Pohonlah</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endParaRPr lang="en-US" sz="3000" b="1" dirty="0"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endParaRPr>
          </a:p>
          <a:p>
            <a:pPr marL="419100" indent="-382588" algn="ctr" eaLnBrk="0" hangingPunct="0">
              <a:lnSpc>
                <a:spcPct val="90000"/>
              </a:lnSpc>
              <a:defRPr/>
            </a:pPr>
            <a:r>
              <a:rPr lang="en-US" sz="3000" b="1" dirty="0"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Dari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Kelebihannya</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Nescaya</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Akan</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Diberikannya</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Kepadamu</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Dan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Sesungguhnya</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Mengingati</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Allah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Itu</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Lebih</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Besar</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Faedah</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Dan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Kesannya</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Dan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Ingatlah</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Allah </a:t>
            </a:r>
            <a:r>
              <a:rPr lang="en-US" sz="3000" b="1" dirty="0" err="1"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Mengetahui</a:t>
            </a:r>
            <a:r>
              <a:rPr lang="en-US" sz="3000" b="1" dirty="0"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Apa</a:t>
            </a:r>
            <a:r>
              <a:rPr lang="en-US" sz="3000" b="1" dirty="0"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Yang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Kamu</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Kerjakan</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a:t>
            </a:r>
          </a:p>
        </p:txBody>
      </p:sp>
      <p:sp>
        <p:nvSpPr>
          <p:cNvPr id="4" name="Rectangle 3"/>
          <p:cNvSpPr/>
          <p:nvPr/>
        </p:nvSpPr>
        <p:spPr>
          <a:xfrm>
            <a:off x="395536" y="260648"/>
            <a:ext cx="8382000" cy="914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dirty="0" err="1">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Wahai</a:t>
            </a:r>
            <a:r>
              <a:rPr lang="en-US" sz="4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 </a:t>
            </a:r>
            <a:r>
              <a:rPr lang="en-US" sz="4400" b="1" dirty="0" err="1">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Hamba-hamba</a:t>
            </a:r>
            <a:r>
              <a:rPr lang="en-US" sz="4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 Allah</a:t>
            </a:r>
            <a:r>
              <a:rPr lang="en-US" sz="4400" b="1" dirty="0" smtClean="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a:t>
            </a:r>
            <a:endParaRPr lang="en-US" sz="4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endParaRPr>
          </a:p>
        </p:txBody>
      </p:sp>
    </p:spTree>
    <p:extLst>
      <p:ext uri="{BB962C8B-B14F-4D97-AF65-F5344CB8AC3E}">
        <p14:creationId xmlns:p14="http://schemas.microsoft.com/office/powerpoint/2010/main" val="3669705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41872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666696" y="381000"/>
            <a:ext cx="7715304" cy="646331"/>
          </a:xfrm>
          <a:prstGeom prst="rect">
            <a:avLst/>
          </a:prstGeom>
        </p:spPr>
        <p:txBody>
          <a:bodyPr wrap="square">
            <a:spAutoFit/>
          </a:bodyPr>
          <a:lstStyle/>
          <a:p>
            <a:pPr algn="ctr" fontAlgn="auto">
              <a:spcBef>
                <a:spcPts val="0"/>
              </a:spcBef>
              <a:spcAft>
                <a:spcPts val="0"/>
              </a:spcAft>
              <a:defRPr/>
            </a:pPr>
            <a:r>
              <a:rPr lang="en-US" sz="36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Syahadah</a:t>
            </a:r>
            <a:endParaRPr lang="en-US" sz="36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0" y="1970400"/>
            <a:ext cx="9144000" cy="1938992"/>
          </a:xfrm>
          <a:prstGeom prst="rect">
            <a:avLst/>
          </a:prstGeom>
          <a:solidFill>
            <a:schemeClr val="accent6">
              <a:lumMod val="50000"/>
              <a:alpha val="27000"/>
            </a:schemeClr>
          </a:solidFill>
        </p:spPr>
        <p:txBody>
          <a:bodyPr wrap="square">
            <a:spAutoFit/>
          </a:bodyPr>
          <a:lstStyle/>
          <a:p>
            <a:pPr algn="ctr" rtl="1"/>
            <a:r>
              <a:rPr lang="ar-SA" sz="60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أَشْهَدُ أَن لآ إِلَهَ إِلاَّ اللهُ وَحْدَهُ لاَ شَرِيْكَ لَهُ، </a:t>
            </a:r>
            <a:r>
              <a:rPr lang="ar-EG" sz="60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وَأَشْهَدُ أَنَّ مُحَمَّدًا عَبْدُهُ وَرَسُوْلُهُ</a:t>
            </a:r>
            <a:endParaRPr lang="ms-MY" sz="6000"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endParaRPr>
          </a:p>
        </p:txBody>
      </p:sp>
      <p:sp>
        <p:nvSpPr>
          <p:cNvPr id="5" name="TextBox 4"/>
          <p:cNvSpPr txBox="1"/>
          <p:nvPr/>
        </p:nvSpPr>
        <p:spPr>
          <a:xfrm>
            <a:off x="0" y="4397186"/>
            <a:ext cx="9144000" cy="2246769"/>
          </a:xfrm>
          <a:prstGeom prst="rect">
            <a:avLst/>
          </a:prstGeom>
          <a:solidFill>
            <a:srgbClr val="00B0F0">
              <a:alpha val="51000"/>
            </a:srgbClr>
          </a:solidFill>
          <a:ln w="12700">
            <a:noFill/>
          </a:ln>
        </p:spPr>
        <p:txBody>
          <a:bodyPr wrap="square">
            <a:spAutoFit/>
          </a:bodyPr>
          <a:lstStyle/>
          <a:p>
            <a:pPr algn="ctr" fontAlgn="auto">
              <a:spcBef>
                <a:spcPts val="0"/>
              </a:spcBef>
              <a:spcAft>
                <a:spcPts val="0"/>
              </a:spcAft>
              <a:defRPr/>
            </a:pP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sesungguhnya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tuhan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melainkan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Allah Yang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Maha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Esa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sekutu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bagiNya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juga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Nabi</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Muhammad SAW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itu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adalah</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hambaNya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RasulNya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t>
            </a:r>
            <a:endParaRPr lang="en-US" sz="2800" b="1" dirty="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728610" y="242115"/>
            <a:ext cx="7500990" cy="954107"/>
          </a:xfrm>
          <a:prstGeom prst="rect">
            <a:avLst/>
          </a:prstGeom>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Selawat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Atas</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p>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Nabi</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Muhammad S.A.W</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0" y="2029034"/>
            <a:ext cx="9144000" cy="1754326"/>
          </a:xfrm>
          <a:prstGeom prst="rect">
            <a:avLst/>
          </a:prstGeom>
          <a:solidFill>
            <a:schemeClr val="accent6">
              <a:lumMod val="75000"/>
              <a:alpha val="20000"/>
            </a:schemeClr>
          </a:solidFill>
        </p:spPr>
        <p:txBody>
          <a:bodyPr wrap="square">
            <a:spAutoFit/>
          </a:bodyPr>
          <a:lstStyle/>
          <a:p>
            <a:pPr lvl="0" algn="ctr" rtl="1" fontAlgn="base">
              <a:spcBef>
                <a:spcPct val="0"/>
              </a:spcBef>
              <a:spcAft>
                <a:spcPct val="0"/>
              </a:spcAft>
            </a:pPr>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اللَّهُمَّ صَلِّ وَسَلِّمْ عَلَى </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مُحَمَّدٍ </a:t>
            </a:r>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وَعَلَى ءَالِهِ وَصَحْبِهِ.</a:t>
            </a:r>
            <a:endParaRPr lang="ar-EG" sz="5400"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2" charset="-78"/>
            </a:endParaRPr>
          </a:p>
        </p:txBody>
      </p:sp>
      <p:sp>
        <p:nvSpPr>
          <p:cNvPr id="5" name="TextBox 4"/>
          <p:cNvSpPr txBox="1"/>
          <p:nvPr/>
        </p:nvSpPr>
        <p:spPr>
          <a:xfrm>
            <a:off x="0" y="4558605"/>
            <a:ext cx="9144000" cy="1384995"/>
          </a:xfrm>
          <a:prstGeom prst="rect">
            <a:avLst/>
          </a:prstGeom>
          <a:solidFill>
            <a:srgbClr val="00B0F0">
              <a:alpha val="52000"/>
            </a:srgbClr>
          </a:solidFill>
          <a:ln w="57150">
            <a:noFill/>
          </a:ln>
        </p:spPr>
        <p:txBody>
          <a:bodyPr wrap="square">
            <a:spAutoFit/>
          </a:bodyPr>
          <a:lstStyle/>
          <a:p>
            <a:pPr algn="ctr">
              <a:defRPr/>
            </a:pP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Ya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Cucurilah</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rahmat</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kesejahteraan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SAW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keluarganya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serta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para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sahabatnya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
            </a:r>
            <a:endParaRPr lang="en-US" sz="28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1295400" y="382305"/>
            <a:ext cx="6858048"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Pesanan</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Taqwa</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32" y="1899697"/>
            <a:ext cx="9144032" cy="2308324"/>
          </a:xfrm>
          <a:prstGeom prst="rect">
            <a:avLst/>
          </a:prstGeom>
          <a:solidFill>
            <a:schemeClr val="accent6">
              <a:lumMod val="50000"/>
              <a:alpha val="27000"/>
            </a:schemeClr>
          </a:solidFill>
        </p:spPr>
        <p:txBody>
          <a:bodyPr wrap="square">
            <a:spAutoFit/>
          </a:bodyPr>
          <a:lstStyle/>
          <a:p>
            <a:pPr algn="ctr" rtl="1"/>
            <a:r>
              <a:rPr lang="ar-EG" sz="72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اتَّـقُوْا اللهَ أُوْصِيْكُمْ وَإِيَّايَ بِتَقْوَى اللهِ، فَقَدْ فَازَ الـمُتَّـقُوْنَ</a:t>
            </a:r>
            <a:endParaRPr lang="en-US" sz="7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
        <p:nvSpPr>
          <p:cNvPr id="5" name="TextBox 4"/>
          <p:cNvSpPr txBox="1"/>
          <p:nvPr/>
        </p:nvSpPr>
        <p:spPr>
          <a:xfrm>
            <a:off x="-10918" y="4419600"/>
            <a:ext cx="9144000" cy="1384995"/>
          </a:xfrm>
          <a:prstGeom prst="rect">
            <a:avLst/>
          </a:prstGeom>
          <a:solidFill>
            <a:srgbClr val="00B0F0">
              <a:alpha val="43000"/>
            </a:srgbClr>
          </a:solidFill>
          <a:ln w="57150">
            <a:noFill/>
          </a:ln>
        </p:spPr>
        <p:txBody>
          <a:bodyPr wrap="square">
            <a:spAutoFit/>
          </a:bodyPr>
          <a:lstStyle/>
          <a:p>
            <a:pPr algn="ctr">
              <a:defRPr/>
            </a:pPr>
            <a:r>
              <a:rPr lang="en-US" sz="2800" b="1" dirty="0" err="1">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Bertakwalah</a:t>
            </a:r>
            <a:r>
              <a:rPr lang="en-US" sz="2800" b="1" dirty="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2800" b="1" dirty="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Allah </a:t>
            </a:r>
            <a:r>
              <a:rPr lang="en-US" sz="2800" b="1" dirty="0" err="1">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dengan</a:t>
            </a:r>
            <a:r>
              <a:rPr lang="en-US" sz="2800" b="1" dirty="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bersungguh</a:t>
            </a:r>
            <a:r>
              <a:rPr lang="en-US" sz="2800" b="1" dirty="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sungguh</a:t>
            </a:r>
            <a:r>
              <a:rPr lang="en-US" sz="2800" b="1" dirty="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dan</a:t>
            </a:r>
            <a:r>
              <a:rPr lang="en-US" sz="2800" b="1" dirty="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sesungguhnya</a:t>
            </a:r>
            <a:r>
              <a:rPr lang="en-US" sz="2800" b="1" dirty="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telah</a:t>
            </a:r>
            <a:r>
              <a:rPr lang="en-US" sz="2800" b="1" dirty="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berjaya</a:t>
            </a:r>
            <a:r>
              <a:rPr lang="en-US" sz="2800" b="1" dirty="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orang yang </a:t>
            </a:r>
            <a:r>
              <a:rPr lang="en-US" sz="2800" b="1" dirty="0" err="1">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a:t>
            </a:r>
            <a:r>
              <a:rPr lang="en-US" sz="2800" b="1" dirty="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5" y="0"/>
            <a:ext cx="915876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8699" y="1295400"/>
            <a:ext cx="6277099" cy="2554545"/>
          </a:xfrm>
          <a:prstGeom prst="rect">
            <a:avLst/>
          </a:prstGeom>
          <a:noFill/>
        </p:spPr>
        <p:txBody>
          <a:bodyPr wrap="square">
            <a:spAutoFit/>
          </a:bodyPr>
          <a:lstStyle/>
          <a:p>
            <a:r>
              <a:rPr lang="ms-MY" sz="4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“NUZUL AL QURAN DAN MALAM “LAILATUL QADAR”</a:t>
            </a:r>
            <a:endParaRPr lang="en-US" sz="4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a:p>
            <a:r>
              <a:rPr lang="ms-MY" sz="4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ANUGERAH AGUNG ALLAH DI BULAN RAMADAN”</a:t>
            </a:r>
            <a:endParaRPr lang="en-US" sz="4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6" name="Rectangle 5"/>
          <p:cNvSpPr/>
          <p:nvPr/>
        </p:nvSpPr>
        <p:spPr>
          <a:xfrm>
            <a:off x="-28699" y="304801"/>
            <a:ext cx="5972299" cy="646331"/>
          </a:xfrm>
          <a:prstGeom prst="rect">
            <a:avLst/>
          </a:prstGeom>
          <a:noFill/>
        </p:spPr>
        <p:txBody>
          <a:bodyPr wrap="square">
            <a:spAutoFit/>
          </a:bodyPr>
          <a:lstStyle/>
          <a:p>
            <a:pPr algn="ctr" fontAlgn="auto">
              <a:spcBef>
                <a:spcPts val="0"/>
              </a:spcBef>
              <a:spcAft>
                <a:spcPts val="0"/>
              </a:spcAft>
              <a:defRPr/>
            </a:pPr>
            <a:r>
              <a:rPr lang="en-US" sz="3600" b="1" dirty="0" smtClean="0">
                <a:ln w="3175" cmpd="sng">
                  <a:solidFill>
                    <a:schemeClr val="tx1"/>
                  </a:solidFill>
                  <a:prstDash val="solid"/>
                </a:ln>
                <a:solidFill>
                  <a:srgbClr val="00B050"/>
                </a:solidFill>
                <a:effectLst>
                  <a:glow rad="63500">
                    <a:schemeClr val="tx1">
                      <a:alpha val="40000"/>
                    </a:schemeClr>
                  </a:glow>
                  <a:outerShdw blurRad="38100" dist="38100" dir="2700000" algn="tl">
                    <a:srgbClr val="000000">
                      <a:alpha val="43137"/>
                    </a:srgbClr>
                  </a:outerShdw>
                </a:effectLst>
                <a:latin typeface="Bernard MT Condensed" pitchFamily="18" charset="0"/>
                <a:cs typeface="Traditional Arabic" pitchFamily="2" charset="-78"/>
              </a:rPr>
              <a:t>TAJUK KHUTBAH HARI INI:</a:t>
            </a:r>
            <a:endParaRPr lang="en-US" sz="3600" b="1" dirty="0">
              <a:ln w="3175" cmpd="sng">
                <a:solidFill>
                  <a:schemeClr val="tx1"/>
                </a:solidFill>
                <a:prstDash val="solid"/>
              </a:ln>
              <a:solidFill>
                <a:srgbClr val="00B050"/>
              </a:solidFill>
              <a:effectLst>
                <a:glow rad="63500">
                  <a:schemeClr val="tx1">
                    <a:alpha val="40000"/>
                  </a:schemeClr>
                </a:glow>
                <a:outerShdw blurRad="38100" dist="38100" dir="2700000" algn="tl">
                  <a:srgbClr val="000000">
                    <a:alpha val="43137"/>
                  </a:srgbClr>
                </a:outerShdw>
              </a:effectLst>
              <a:latin typeface="Bernard MT Condensed" pitchFamily="18" charset="0"/>
              <a:cs typeface="Traditional Arabic" pitchFamily="2" charset="-78"/>
            </a:endParaRPr>
          </a:p>
        </p:txBody>
      </p:sp>
      <p:sp>
        <p:nvSpPr>
          <p:cNvPr id="7" name="Rectangle 6"/>
          <p:cNvSpPr/>
          <p:nvPr/>
        </p:nvSpPr>
        <p:spPr>
          <a:xfrm>
            <a:off x="2362200" y="5299501"/>
            <a:ext cx="6781800" cy="830997"/>
          </a:xfrm>
          <a:prstGeom prst="rect">
            <a:avLst/>
          </a:prstGeom>
        </p:spPr>
        <p:txBody>
          <a:bodyPr wrap="square">
            <a:spAutoFit/>
          </a:bodyPr>
          <a:lstStyle/>
          <a:p>
            <a:pPr algn="ctr" fontAlgn="auto">
              <a:spcBef>
                <a:spcPts val="0"/>
              </a:spcBef>
              <a:spcAft>
                <a:spcPts val="0"/>
              </a:spcAft>
              <a:defRPr/>
            </a:pPr>
            <a:r>
              <a:rPr lang="en-US" sz="2400" b="1" dirty="0" smtClean="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18 </a:t>
            </a:r>
            <a:r>
              <a:rPr lang="en-US" sz="2400" b="1" dirty="0" err="1">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Ramadhan</a:t>
            </a: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 1442H </a:t>
            </a:r>
            <a:r>
              <a:rPr lang="en-US" sz="2400" b="1" i="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a:t>
            </a:r>
            <a:r>
              <a:rPr lang="en-US" sz="2400" b="1" dirty="0" smtClean="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  30 </a:t>
            </a: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April 2021M</a:t>
            </a:r>
          </a:p>
          <a:p>
            <a:pPr algn="ctr" fontAlgn="auto">
              <a:spcBef>
                <a:spcPts val="0"/>
              </a:spcBef>
              <a:spcAft>
                <a:spcPts val="0"/>
              </a:spcAft>
              <a:defRPr/>
            </a:pP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ahnschrift Condensed" pitchFamily="34" charset="0"/>
              </a:rPr>
              <a:t>http://e-khutbah.terengganu.gov.my</a:t>
            </a:r>
          </a:p>
        </p:txBody>
      </p:sp>
    </p:spTree>
    <p:extLst>
      <p:ext uri="{BB962C8B-B14F-4D97-AF65-F5344CB8AC3E}">
        <p14:creationId xmlns:p14="http://schemas.microsoft.com/office/powerpoint/2010/main" val="2120495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ounded Rectangle 2"/>
          <p:cNvSpPr/>
          <p:nvPr/>
        </p:nvSpPr>
        <p:spPr>
          <a:xfrm>
            <a:off x="3352800" y="1442090"/>
            <a:ext cx="5257800" cy="1072510"/>
          </a:xfrm>
          <a:prstGeom prst="roundRect">
            <a:avLst>
              <a:gd name="adj" fmla="val 0"/>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Nuzul</a:t>
            </a:r>
            <a:r>
              <a:rPr lang="en-US" sz="36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al-Quran</a:t>
            </a:r>
          </a:p>
        </p:txBody>
      </p:sp>
      <p:sp>
        <p:nvSpPr>
          <p:cNvPr id="4" name="Pentagon 3"/>
          <p:cNvSpPr/>
          <p:nvPr/>
        </p:nvSpPr>
        <p:spPr>
          <a:xfrm>
            <a:off x="533401" y="1448780"/>
            <a:ext cx="2590800" cy="761020"/>
          </a:xfrm>
          <a:prstGeom prst="homePlate">
            <a:avLst>
              <a:gd name="adj" fmla="val 61706"/>
            </a:avLst>
          </a:prstGeom>
          <a:solidFill>
            <a:srgbClr val="00B0F0">
              <a:alpha val="79000"/>
            </a:srgbClr>
          </a:solidFill>
          <a:ln w="57150">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Pertama</a:t>
            </a:r>
            <a:r>
              <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a:t>
            </a:r>
          </a:p>
        </p:txBody>
      </p:sp>
      <p:sp>
        <p:nvSpPr>
          <p:cNvPr id="5" name="Rectangle 4"/>
          <p:cNvSpPr/>
          <p:nvPr/>
        </p:nvSpPr>
        <p:spPr>
          <a:xfrm>
            <a:off x="2051720" y="476672"/>
            <a:ext cx="5112568" cy="553998"/>
          </a:xfrm>
          <a:prstGeom prst="rect">
            <a:avLst/>
          </a:prstGeom>
        </p:spPr>
        <p:txBody>
          <a:bodyPr wrap="square">
            <a:spAutoFit/>
          </a:bodyPr>
          <a:lstStyle/>
          <a:p>
            <a:pPr algn="ctr"/>
            <a:endParaRPr lang="ms-MY" sz="3000" b="1" dirty="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6" name="Rectangle 5"/>
          <p:cNvSpPr/>
          <p:nvPr/>
        </p:nvSpPr>
        <p:spPr>
          <a:xfrm>
            <a:off x="1632095" y="476672"/>
            <a:ext cx="6135206" cy="553998"/>
          </a:xfrm>
          <a:prstGeom prst="rect">
            <a:avLst/>
          </a:prstGeom>
        </p:spPr>
        <p:txBody>
          <a:bodyPr wrap="none">
            <a:spAutoFit/>
          </a:bodyPr>
          <a:lstStyle/>
          <a:p>
            <a:pPr lvl="0" algn="ctr">
              <a:defRPr/>
            </a:pPr>
            <a:r>
              <a:rPr lang="en-US" sz="3000" b="1" i="1" dirty="0" err="1"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Anugerah</a:t>
            </a:r>
            <a:r>
              <a:rPr lang="en-US" sz="3000" b="1" i="1" dirty="0"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di </a:t>
            </a:r>
            <a:r>
              <a:rPr lang="en-US" sz="3000" b="1" i="1" dirty="0" err="1"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Bulan</a:t>
            </a:r>
            <a:r>
              <a:rPr lang="en-US" sz="3000" b="1" i="1" dirty="0"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Ramadan</a:t>
            </a:r>
            <a:endParaRPr lang="en-US" sz="30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
        <p:nvSpPr>
          <p:cNvPr id="7" name="Snip Same Side Corner Rectangle 6"/>
          <p:cNvSpPr/>
          <p:nvPr/>
        </p:nvSpPr>
        <p:spPr>
          <a:xfrm>
            <a:off x="838200" y="2819400"/>
            <a:ext cx="7772400" cy="2960914"/>
          </a:xfrm>
          <a:prstGeom prst="snip2SameRect">
            <a:avLst>
              <a:gd name="adj1" fmla="val 8485"/>
              <a:gd name="adj2" fmla="val 9546"/>
            </a:avLst>
          </a:pr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5400000" scaled="1"/>
            <a:tileRect/>
          </a:gradFill>
          <a:ln w="28575">
            <a:solidFill>
              <a:schemeClr val="bg1"/>
            </a:solidFill>
          </a:ln>
          <a:effectLst>
            <a:glow rad="101600">
              <a:schemeClr val="tx1">
                <a:alpha val="60000"/>
              </a:schemeClr>
            </a:glow>
          </a:effectLst>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Di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bulan</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Ramadan, Allah SWT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menurunkan</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al-Quran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sebanyak</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30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juz</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dari</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Luh</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Mahfuz</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ke</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B</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aitul</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Izzah</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pada</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malam</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Lailatul</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Q</a:t>
            </a:r>
            <a:r>
              <a:rPr lang="en-US" sz="24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adar</a:t>
            </a:r>
            <a:r>
              <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a:t>
            </a:r>
          </a:p>
          <a:p>
            <a:endParaRPr lang="en-US"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a:p>
            <a:pPr marL="342900" indent="-342900">
              <a:buFont typeface="Arial" pitchFamily="34" charset="0"/>
              <a:buChar char="•"/>
            </a:pPr>
            <a:r>
              <a:rPr lang="ms-MY"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Diturunkan kepada </a:t>
            </a:r>
            <a:r>
              <a:rPr lang="ms-MY"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Nabi </a:t>
            </a:r>
            <a:r>
              <a:rPr lang="ms-MY" sz="24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Muhammad SAW sedikit demi sedikit selama 23 tahun</a:t>
            </a:r>
            <a:endParaRPr lang="ms-MY" sz="2400" b="1" dirty="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421030" y="242645"/>
            <a:ext cx="8399442" cy="954107"/>
          </a:xfrm>
          <a:prstGeom prst="rect">
            <a:avLst/>
          </a:prstGeom>
        </p:spPr>
        <p:txBody>
          <a:bodyPr wrap="square">
            <a:spAutoFit/>
          </a:bodyPr>
          <a:lstStyle/>
          <a:p>
            <a:pPr algn="ctr" fontAlgn="auto">
              <a:spcBef>
                <a:spcPts val="0"/>
              </a:spcBef>
              <a:spcAft>
                <a:spcPts val="0"/>
              </a:spcAft>
              <a:defRPr/>
            </a:pP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Firman</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Taala</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dalam</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p>
          <a:p>
            <a:pPr algn="ctr" fontAlgn="auto">
              <a:spcBef>
                <a:spcPts val="0"/>
              </a:spcBef>
              <a:spcAft>
                <a:spcPts val="0"/>
              </a:spcAft>
              <a:defRPr/>
            </a:pP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Surah al-</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Baqarah</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 </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Ayat</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185  </a:t>
            </a:r>
            <a:endParaRPr lang="en-US" sz="2800" i="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1"/>
          <p:cNvSpPr>
            <a:spLocks noChangeArrowheads="1"/>
          </p:cNvSpPr>
          <p:nvPr/>
        </p:nvSpPr>
        <p:spPr bwMode="auto">
          <a:xfrm>
            <a:off x="0" y="4174048"/>
            <a:ext cx="9144000" cy="2062103"/>
          </a:xfrm>
          <a:prstGeom prst="rect">
            <a:avLst/>
          </a:prstGeom>
          <a:solidFill>
            <a:srgbClr val="00B0F0">
              <a:alpha val="48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ms-MY" sz="3200" dirty="0">
                <a:ln w="18415" cmpd="sng">
                  <a:solidFill>
                    <a:srgbClr val="FFFFFF"/>
                  </a:solidFill>
                  <a:prstDash val="solid"/>
                </a:ln>
                <a:solidFill>
                  <a:srgbClr val="FFFFFF"/>
                </a:solidFill>
                <a:effectLst>
                  <a:outerShdw blurRad="63500" dir="3600000" algn="tl" rotWithShape="0">
                    <a:srgbClr val="000000">
                      <a:alpha val="70000"/>
                    </a:srgbClr>
                  </a:outerShdw>
                </a:effectLst>
              </a:rPr>
              <a:t>Bulan Ramadan yang padanya diturunkan Al-Quran, menjadi petunjuk bagi sekalian manusia, dan menjadi keterangan-keterangan yang menjelaskan petunjuk dan perbezaan antara yang benar dengan yang salah</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
        <p:nvSpPr>
          <p:cNvPr id="5" name="Rectangle 4"/>
          <p:cNvSpPr/>
          <p:nvPr/>
        </p:nvSpPr>
        <p:spPr>
          <a:xfrm>
            <a:off x="0" y="1412776"/>
            <a:ext cx="9144000" cy="1938992"/>
          </a:xfrm>
          <a:prstGeom prst="rect">
            <a:avLst/>
          </a:prstGeom>
          <a:solidFill>
            <a:schemeClr val="accent6">
              <a:lumMod val="50000"/>
              <a:alpha val="18000"/>
            </a:schemeClr>
          </a:solidFill>
        </p:spPr>
        <p:txBody>
          <a:bodyPr wrap="square">
            <a:spAutoFit/>
          </a:bodyPr>
          <a:lstStyle/>
          <a:p>
            <a:pPr algn="ctr"/>
            <a:r>
              <a:rPr lang="ar-SA" sz="6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شَهْرُ رَمَضَانَ الَّذِي أُنْزِلَ فِيهِ الْقُرْآَنُ </a:t>
            </a:r>
            <a:r>
              <a:rPr lang="ar-SA" sz="6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هُدًى</a:t>
            </a:r>
            <a:endParaRPr lang="en-US" sz="6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a:p>
            <a:pPr algn="ctr"/>
            <a:r>
              <a:rPr lang="ar-SA" sz="6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 </a:t>
            </a:r>
            <a:r>
              <a:rPr lang="ar-SA" sz="6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لِلنَّاسِ وَبَيِّنَاتٍ مِنَ الْهُدَى وَالْفُرْقَانِ</a:t>
            </a:r>
            <a:r>
              <a:rPr lang="ms-MY" sz="6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 </a:t>
            </a:r>
            <a:endParaRPr lang="en-US" sz="6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TotalTime>
  <Words>1321</Words>
  <Application>Microsoft Office PowerPoint</Application>
  <PresentationFormat>On-screen Show (4:3)</PresentationFormat>
  <Paragraphs>143</Paragraphs>
  <Slides>34</Slides>
  <Notes>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34</vt:i4>
      </vt:variant>
    </vt:vector>
  </HeadingPairs>
  <TitlesOfParts>
    <vt:vector size="53" baseType="lpstr">
      <vt:lpstr>Arial Unicode MS</vt:lpstr>
      <vt:lpstr>Aharoni</vt:lpstr>
      <vt:lpstr>Arial</vt:lpstr>
      <vt:lpstr>Arial Black</vt:lpstr>
      <vt:lpstr>Arial Rounded MT Bold</vt:lpstr>
      <vt:lpstr>Bahnschrift Condensed</vt:lpstr>
      <vt:lpstr>Berlin Sans FB Demi</vt:lpstr>
      <vt:lpstr>Bernard MT Condensed</vt:lpstr>
      <vt:lpstr>Bodoni MT Black</vt:lpstr>
      <vt:lpstr>Calibri</vt:lpstr>
      <vt:lpstr>Century Schoolbook</vt:lpstr>
      <vt:lpstr>Libre Franklin Light</vt:lpstr>
      <vt:lpstr>Monotype Corsiva</vt:lpstr>
      <vt:lpstr>Roboto Regular</vt:lpstr>
      <vt:lpstr>Rubik Light</vt:lpstr>
      <vt:lpstr>Times New Roman</vt:lpstr>
      <vt:lpstr>Traditional Arabic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Azlina</dc:creator>
  <cp:lastModifiedBy>asus</cp:lastModifiedBy>
  <cp:revision>32</cp:revision>
  <dcterms:created xsi:type="dcterms:W3CDTF">2015-07-07T04:36:03Z</dcterms:created>
  <dcterms:modified xsi:type="dcterms:W3CDTF">2021-04-28T16:52:24Z</dcterms:modified>
</cp:coreProperties>
</file>